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116" d="100"/>
          <a:sy n="116" d="100"/>
        </p:scale>
        <p:origin x="-378"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C51510B-4F95-4985-BA88-EB1981E7B31B}" type="datetimeFigureOut">
              <a:rPr lang="en-GB" smtClean="0"/>
              <a:pPr/>
              <a:t>02/09/2015</a:t>
            </a:fld>
            <a:endParaRPr lang="en-GB"/>
          </a:p>
        </p:txBody>
      </p:sp>
      <p:sp>
        <p:nvSpPr>
          <p:cNvPr id="5" name="Footer Placeholder 4"/>
          <p:cNvSpPr>
            <a:spLocks noGrp="1"/>
          </p:cNvSpPr>
          <p:nvPr>
            <p:ph type="ftr" sz="quarter" idx="11"/>
          </p:nvPr>
        </p:nvSpPr>
        <p:spPr>
          <a:xfrm>
            <a:off x="1876424" y="5410201"/>
            <a:ext cx="5124886" cy="365125"/>
          </a:xfrm>
        </p:spPr>
        <p:txBody>
          <a:bodyPr/>
          <a:lstStyle/>
          <a:p>
            <a:endParaRPr lang="en-GB"/>
          </a:p>
        </p:txBody>
      </p:sp>
      <p:sp>
        <p:nvSpPr>
          <p:cNvPr id="6" name="Slide Number Placeholder 5"/>
          <p:cNvSpPr>
            <a:spLocks noGrp="1"/>
          </p:cNvSpPr>
          <p:nvPr>
            <p:ph type="sldNum" sz="quarter" idx="12"/>
          </p:nvPr>
        </p:nvSpPr>
        <p:spPr>
          <a:xfrm>
            <a:off x="9896911" y="5410199"/>
            <a:ext cx="771089" cy="365125"/>
          </a:xfrm>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316603811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199473614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18118893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5FAF42-21EC-401F-80CE-72ABD120AD90}" type="slidenum">
              <a:rPr lang="en-GB" smtClean="0"/>
              <a:pPr/>
              <a:t>‹#›</a:t>
            </a:fld>
            <a:endParaRPr lang="en-GB"/>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73098624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244719305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20258048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306983060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257672453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279059452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235239065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80419446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144680149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275277823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357062700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229514843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415126594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1510B-4F95-4985-BA88-EB1981E7B31B}" type="datetimeFigureOut">
              <a:rPr lang="en-GB" smtClean="0"/>
              <a:pPr/>
              <a:t>02/09/2015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323137292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C51510B-4F95-4985-BA88-EB1981E7B31B}" type="datetimeFigureOut">
              <a:rPr lang="en-GB" smtClean="0"/>
              <a:pPr/>
              <a:t>02/09/2015</a:t>
            </a:fld>
            <a:endParaRPr lang="en-GB"/>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A5FAF42-21EC-401F-80CE-72ABD120AD90}" type="slidenum">
              <a:rPr lang="en-GB" smtClean="0"/>
              <a:pPr/>
              <a:t>‹#›</a:t>
            </a:fld>
            <a:endParaRPr lang="en-GB"/>
          </a:p>
        </p:txBody>
      </p:sp>
    </p:spTree>
    <p:extLst>
      <p:ext uri="{BB962C8B-B14F-4D97-AF65-F5344CB8AC3E}">
        <p14:creationId xmlns:p14="http://schemas.microsoft.com/office/powerpoint/2010/main" xmlns="" val="312755133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g-BG" dirty="0" smtClean="0"/>
              <a:t>Понятие медиации </a:t>
            </a:r>
            <a:endParaRPr lang="en-GB" dirty="0"/>
          </a:p>
        </p:txBody>
      </p:sp>
      <p:sp>
        <p:nvSpPr>
          <p:cNvPr id="3" name="Subtitle 2"/>
          <p:cNvSpPr>
            <a:spLocks noGrp="1"/>
          </p:cNvSpPr>
          <p:nvPr>
            <p:ph type="subTitle" idx="1"/>
          </p:nvPr>
        </p:nvSpPr>
        <p:spPr/>
        <p:txBody>
          <a:bodyPr/>
          <a:lstStyle/>
          <a:p>
            <a:r>
              <a:rPr lang="bg-BG" dirty="0" smtClean="0"/>
              <a:t>Проф. </a:t>
            </a:r>
            <a:r>
              <a:rPr lang="bg-BG" dirty="0" err="1" smtClean="0"/>
              <a:t>дпн</a:t>
            </a:r>
            <a:r>
              <a:rPr lang="bg-BG" dirty="0" smtClean="0"/>
              <a:t> Татяна </a:t>
            </a:r>
            <a:r>
              <a:rPr lang="bg-BG" dirty="0" err="1" smtClean="0"/>
              <a:t>Дронзина</a:t>
            </a:r>
            <a:r>
              <a:rPr lang="bg-BG" dirty="0" smtClean="0"/>
              <a:t> </a:t>
            </a:r>
            <a:endParaRPr lang="en-GB" dirty="0"/>
          </a:p>
        </p:txBody>
      </p:sp>
    </p:spTree>
    <p:extLst>
      <p:ext uri="{BB962C8B-B14F-4D97-AF65-F5344CB8AC3E}">
        <p14:creationId xmlns:p14="http://schemas.microsoft.com/office/powerpoint/2010/main" xmlns="" val="391340893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Несколько определений медиации...</a:t>
            </a:r>
            <a:endParaRPr lang="en-GB" dirty="0"/>
          </a:p>
        </p:txBody>
      </p:sp>
      <p:sp>
        <p:nvSpPr>
          <p:cNvPr id="3" name="Content Placeholder 2"/>
          <p:cNvSpPr>
            <a:spLocks noGrp="1"/>
          </p:cNvSpPr>
          <p:nvPr>
            <p:ph sz="half" idx="1"/>
          </p:nvPr>
        </p:nvSpPr>
        <p:spPr/>
        <p:txBody>
          <a:bodyPr>
            <a:normAutofit fontScale="70000" lnSpcReduction="20000"/>
          </a:bodyPr>
          <a:lstStyle/>
          <a:p>
            <a:pPr algn="just"/>
            <a:r>
              <a:rPr lang="ru-RU" dirty="0" smtClean="0">
                <a:effectLst/>
              </a:rPr>
              <a:t> «Медиация – это альтернатива насилия и судебного разбирательства, которая отличается от консультации, переговоров и арбитража. Это процесс, где стороны, оказавшиеся в конфликте, с помощью третьей стороны формулируют вопросы, которые потом будут совместно решать. Они сделают такое соглашение, которое отвечает их потребностям. Это соглашение приведет к ограничению конфликта через его управление или разрешение».</a:t>
            </a:r>
          </a:p>
          <a:p>
            <a:endParaRPr lang="en-GB" dirty="0"/>
          </a:p>
        </p:txBody>
      </p:sp>
      <p:sp>
        <p:nvSpPr>
          <p:cNvPr id="4" name="Content Placeholder 3"/>
          <p:cNvSpPr>
            <a:spLocks noGrp="1"/>
          </p:cNvSpPr>
          <p:nvPr>
            <p:ph sz="half" idx="2"/>
          </p:nvPr>
        </p:nvSpPr>
        <p:spPr/>
        <p:txBody>
          <a:bodyPr>
            <a:normAutofit fontScale="70000" lnSpcReduction="20000"/>
          </a:bodyPr>
          <a:lstStyle/>
          <a:p>
            <a:pPr algn="just"/>
            <a:r>
              <a:rPr lang="ru-RU" dirty="0" smtClean="0">
                <a:effectLst/>
              </a:rPr>
              <a:t>«</a:t>
            </a:r>
            <a:r>
              <a:rPr lang="ru-RU" dirty="0" smtClean="0"/>
              <a:t>Медиация – это процесс, в котором стороны в конфликте общаются при помощи и под руководством нейтрального медиатора, с целью положить конец своему конфликту. Медиатор не может принимать решения вместо сторон, он может просто их направлять, чтобы они достигли совместного решения».</a:t>
            </a:r>
            <a:endParaRPr lang="en-GB" dirty="0"/>
          </a:p>
        </p:txBody>
      </p:sp>
    </p:spTree>
    <p:extLst>
      <p:ext uri="{BB962C8B-B14F-4D97-AF65-F5344CB8AC3E}">
        <p14:creationId xmlns:p14="http://schemas.microsoft.com/office/powerpoint/2010/main" xmlns="" val="217192631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Несколько определений медиации...</a:t>
            </a:r>
            <a:endParaRPr lang="en-GB" dirty="0"/>
          </a:p>
        </p:txBody>
      </p:sp>
      <p:sp>
        <p:nvSpPr>
          <p:cNvPr id="3" name="Content Placeholder 2"/>
          <p:cNvSpPr>
            <a:spLocks noGrp="1"/>
          </p:cNvSpPr>
          <p:nvPr>
            <p:ph sz="half" idx="1"/>
          </p:nvPr>
        </p:nvSpPr>
        <p:spPr/>
        <p:txBody>
          <a:bodyPr>
            <a:normAutofit fontScale="70000" lnSpcReduction="20000"/>
          </a:bodyPr>
          <a:lstStyle/>
          <a:p>
            <a:r>
              <a:rPr lang="ru-RU" dirty="0" smtClean="0">
                <a:effectLst/>
              </a:rPr>
              <a:t>«</a:t>
            </a:r>
            <a:r>
              <a:rPr lang="ru-RU" dirty="0" smtClean="0"/>
              <a:t>Медиация – это процесс коммуникации между сторонами в конфликте, при помощи беспристрастного медиатора. Стремление медиатора – промотивировать людей, чтобы они сами участвовали в этом процессе и чтобы они сами составили взаимовыгодное соглашение, которое поможет им восстановить хорошие отношения между ними и хорошие отношения с другими людьми».</a:t>
            </a:r>
            <a:endParaRPr lang="en-GB" dirty="0"/>
          </a:p>
        </p:txBody>
      </p:sp>
      <p:sp>
        <p:nvSpPr>
          <p:cNvPr id="4" name="Content Placeholder 3"/>
          <p:cNvSpPr>
            <a:spLocks noGrp="1"/>
          </p:cNvSpPr>
          <p:nvPr>
            <p:ph sz="half" idx="2"/>
          </p:nvPr>
        </p:nvSpPr>
        <p:spPr/>
        <p:txBody>
          <a:bodyPr>
            <a:normAutofit fontScale="70000" lnSpcReduction="20000"/>
          </a:bodyPr>
          <a:lstStyle/>
          <a:p>
            <a:r>
              <a:rPr lang="ru-RU" dirty="0" smtClean="0"/>
              <a:t>«Медиатор пытается помочь людям вести переговоры более эффективно, чем они сами могут это сделать. Он помогает найти решение более выгодное, чем конфликт; найти точки общего интереса, которые создают основу для творческого, но реалистичного разрешения конфликта».</a:t>
            </a:r>
            <a:endParaRPr lang="en-GB" dirty="0"/>
          </a:p>
        </p:txBody>
      </p:sp>
    </p:spTree>
    <p:extLst>
      <p:ext uri="{BB962C8B-B14F-4D97-AF65-F5344CB8AC3E}">
        <p14:creationId xmlns:p14="http://schemas.microsoft.com/office/powerpoint/2010/main" xmlns="" val="235051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ru-RU" dirty="0"/>
              <a:t>Несколько определений медиации...</a:t>
            </a:r>
            <a:endParaRPr lang="en-GB" dirty="0"/>
          </a:p>
        </p:txBody>
      </p:sp>
      <p:sp>
        <p:nvSpPr>
          <p:cNvPr id="6" name="Text Placeholder 5"/>
          <p:cNvSpPr>
            <a:spLocks noGrp="1"/>
          </p:cNvSpPr>
          <p:nvPr>
            <p:ph type="body" idx="1"/>
          </p:nvPr>
        </p:nvSpPr>
        <p:spPr/>
        <p:txBody>
          <a:bodyPr>
            <a:normAutofit fontScale="92500" lnSpcReduction="20000"/>
          </a:bodyPr>
          <a:lstStyle/>
          <a:p>
            <a:r>
              <a:rPr lang="ru-RU" dirty="0" smtClean="0">
                <a:effectLst/>
              </a:rPr>
              <a:t>Законодательство автономной области Castilla-La Mancha в Испании </a:t>
            </a:r>
            <a:endParaRPr lang="en-GB" dirty="0"/>
          </a:p>
        </p:txBody>
      </p:sp>
      <p:sp>
        <p:nvSpPr>
          <p:cNvPr id="3" name="Content Placeholder 2"/>
          <p:cNvSpPr>
            <a:spLocks noGrp="1"/>
          </p:cNvSpPr>
          <p:nvPr>
            <p:ph sz="half" idx="2"/>
          </p:nvPr>
        </p:nvSpPr>
        <p:spPr>
          <a:xfrm>
            <a:off x="1141410" y="3073397"/>
            <a:ext cx="4878391" cy="3520586"/>
          </a:xfrm>
        </p:spPr>
        <p:txBody>
          <a:bodyPr>
            <a:normAutofit fontScale="55000" lnSpcReduction="20000"/>
          </a:bodyPr>
          <a:lstStyle/>
          <a:p>
            <a:pPr algn="just"/>
            <a:r>
              <a:rPr lang="ru-RU" dirty="0" smtClean="0">
                <a:effectLst/>
              </a:rPr>
              <a:t> «Интервенция, которую добровольно потребовали стороны в конфликте. Медиатор должен быть нейтральным, беспристрастным профессионалом, который обеспечивает ориентацию, советы и поддержку в поиске соглашения, которое положит конец конфликту». Подобное определение находим и в законодательстве Валенсии: «Добровольная процедура, которая стремится к внесудебному разрешению конфликта. Она осуществляется медиатором или медиаторами профессионалами, которые действуют нейтрально и беспристрастно и не имеют право принимать решения за стороны. Медиатор помогает конфликтующим, чтобы они общались и достигли общего соглашения».</a:t>
            </a:r>
            <a:endParaRPr lang="en-GB" dirty="0"/>
          </a:p>
        </p:txBody>
      </p:sp>
      <p:sp>
        <p:nvSpPr>
          <p:cNvPr id="7" name="Text Placeholder 6"/>
          <p:cNvSpPr>
            <a:spLocks noGrp="1"/>
          </p:cNvSpPr>
          <p:nvPr>
            <p:ph type="body" sz="quarter" idx="3"/>
          </p:nvPr>
        </p:nvSpPr>
        <p:spPr/>
        <p:txBody>
          <a:bodyPr/>
          <a:lstStyle/>
          <a:p>
            <a:r>
              <a:rPr lang="ru-RU" dirty="0" smtClean="0"/>
              <a:t>каталонское определение</a:t>
            </a:r>
            <a:endParaRPr lang="en-GB" dirty="0"/>
          </a:p>
        </p:txBody>
      </p:sp>
      <p:sp>
        <p:nvSpPr>
          <p:cNvPr id="8" name="Content Placeholder 7"/>
          <p:cNvSpPr>
            <a:spLocks noGrp="1"/>
          </p:cNvSpPr>
          <p:nvPr>
            <p:ph sz="quarter" idx="4"/>
          </p:nvPr>
        </p:nvSpPr>
        <p:spPr/>
        <p:txBody>
          <a:bodyPr>
            <a:normAutofit fontScale="70000" lnSpcReduction="20000"/>
          </a:bodyPr>
          <a:lstStyle/>
          <a:p>
            <a:pPr algn="just"/>
            <a:r>
              <a:rPr lang="ru-RU" dirty="0" smtClean="0"/>
              <a:t>«Медиация – это метод разрешения конфликтов, который характеризируется интервенцией третьей стороны, вмешивающаяся в конфликт или по приглашению, или по свей инициативе, или по рекомендации суда» и определение Галиции: «Медиатор не имеет интерес в данном конфликте и является профессионалом, который в состоянии работать беспристрастно и нейтрально».</a:t>
            </a:r>
            <a:endParaRPr lang="en-GB" dirty="0"/>
          </a:p>
        </p:txBody>
      </p:sp>
    </p:spTree>
    <p:extLst>
      <p:ext uri="{BB962C8B-B14F-4D97-AF65-F5344CB8AC3E}">
        <p14:creationId xmlns:p14="http://schemas.microsoft.com/office/powerpoint/2010/main" xmlns="" val="134519109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ru-RU" dirty="0" smtClean="0"/>
              <a:t>Основные характеристики медиации:</a:t>
            </a:r>
            <a:endParaRPr lang="en-GB" dirty="0"/>
          </a:p>
        </p:txBody>
      </p:sp>
      <p:sp>
        <p:nvSpPr>
          <p:cNvPr id="8" name="Content Placeholder 7"/>
          <p:cNvSpPr>
            <a:spLocks noGrp="1"/>
          </p:cNvSpPr>
          <p:nvPr>
            <p:ph idx="1"/>
          </p:nvPr>
        </p:nvSpPr>
        <p:spPr>
          <a:xfrm>
            <a:off x="1141412" y="2249486"/>
            <a:ext cx="9998813" cy="4292981"/>
          </a:xfrm>
        </p:spPr>
        <p:txBody>
          <a:bodyPr>
            <a:normAutofit fontScale="62500" lnSpcReduction="20000"/>
          </a:bodyPr>
          <a:lstStyle/>
          <a:p>
            <a:r>
              <a:rPr lang="ru-RU" dirty="0"/>
              <a:t>Позитивная концепция конфликта – в медиации конфликт воспринимается как нечто неотделимое от природы человека и общества.</a:t>
            </a:r>
          </a:p>
          <a:p>
            <a:r>
              <a:rPr lang="ru-RU" dirty="0" smtClean="0">
                <a:effectLst/>
              </a:rPr>
              <a:t>Использование диалога – как конструктивный ответ на агрессию, избегание и подчинение.</a:t>
            </a:r>
          </a:p>
          <a:p>
            <a:r>
              <a:rPr lang="ru-RU" dirty="0" smtClean="0">
                <a:effectLst/>
              </a:rPr>
              <a:t>Сотрудничество в межличностных отношениях. Достижение общих интересов не означает, что участники не могут достигнуть своих собственных интересов.</a:t>
            </a:r>
          </a:p>
          <a:p>
            <a:r>
              <a:rPr lang="ru-RU" dirty="0" smtClean="0">
                <a:effectLst/>
              </a:rPr>
              <a:t>Развитие способностей саморегуляции и самоконтроля. Это помогает нам принимать независимые решения, учитывая особенности социальной среды, в которой мы живем.</a:t>
            </a:r>
          </a:p>
          <a:p>
            <a:r>
              <a:rPr lang="ru-RU" dirty="0" smtClean="0">
                <a:effectLst/>
              </a:rPr>
              <a:t>Демократичное участие. Подчеркивает важность мнений, чувств, желаний и необходимости всех участников в процессе. Ответственность за разрешение конфликта директно падает на все стороны. </a:t>
            </a:r>
          </a:p>
          <a:p>
            <a:r>
              <a:rPr lang="ru-RU" dirty="0" smtClean="0">
                <a:effectLst/>
              </a:rPr>
              <a:t>Установки взаимного понимания и эмпатии. Это означает: уделять внимание другим и поставить себя на их место. Тогда становится ясно, как люди воспринимают различные аспекты одной и той же действительности.</a:t>
            </a:r>
          </a:p>
          <a:p>
            <a:r>
              <a:rPr lang="ru-RU" dirty="0" smtClean="0">
                <a:effectLst/>
              </a:rPr>
              <a:t>Активное участие сторон. Когда стороны в конфликте способны определить свои интересы и сотрудничают в их достижении, то тогда успех более вероятен.</a:t>
            </a:r>
          </a:p>
          <a:p>
            <a:endParaRPr lang="en-GB" dirty="0"/>
          </a:p>
        </p:txBody>
      </p:sp>
    </p:spTree>
    <p:extLst>
      <p:ext uri="{BB962C8B-B14F-4D97-AF65-F5344CB8AC3E}">
        <p14:creationId xmlns:p14="http://schemas.microsoft.com/office/powerpoint/2010/main" xmlns="" val="49446235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Преимущества медиации по сравнения с судебным разбирательством....</a:t>
            </a:r>
            <a:endParaRPr lang="en-GB" dirty="0"/>
          </a:p>
        </p:txBody>
      </p:sp>
      <p:pic>
        <p:nvPicPr>
          <p:cNvPr id="6" name="Содержимое 5" descr="весы.png"/>
          <p:cNvPicPr>
            <a:picLocks noGrp="1" noChangeAspect="1"/>
          </p:cNvPicPr>
          <p:nvPr>
            <p:ph sz="half" idx="1"/>
          </p:nvPr>
        </p:nvPicPr>
        <p:blipFill>
          <a:blip r:embed="rId2"/>
          <a:stretch>
            <a:fillRect/>
          </a:stretch>
        </p:blipFill>
        <p:spPr>
          <a:xfrm>
            <a:off x="1647568" y="2249487"/>
            <a:ext cx="3261181" cy="3739421"/>
          </a:xfrm>
        </p:spPr>
      </p:pic>
      <p:pic>
        <p:nvPicPr>
          <p:cNvPr id="8" name="Содержимое 7" descr="Рукопожатие.jpg"/>
          <p:cNvPicPr>
            <a:picLocks noGrp="1" noChangeAspect="1"/>
          </p:cNvPicPr>
          <p:nvPr>
            <p:ph sz="half" idx="2"/>
          </p:nvPr>
        </p:nvPicPr>
        <p:blipFill>
          <a:blip r:embed="rId3"/>
          <a:stretch>
            <a:fillRect/>
          </a:stretch>
        </p:blipFill>
        <p:spPr>
          <a:xfrm>
            <a:off x="6763265" y="2306595"/>
            <a:ext cx="3627716" cy="3550508"/>
          </a:xfrm>
        </p:spPr>
      </p:pic>
    </p:spTree>
    <p:extLst>
      <p:ext uri="{BB962C8B-B14F-4D97-AF65-F5344CB8AC3E}">
        <p14:creationId xmlns:p14="http://schemas.microsoft.com/office/powerpoint/2010/main" xmlns="" val="205673936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ru-RU" dirty="0"/>
              <a:t>Преимущества медиации по сравнения с судебным разбирательством....</a:t>
            </a:r>
            <a:endParaRPr lang="en-GB" dirty="0"/>
          </a:p>
        </p:txBody>
      </p:sp>
      <p:sp>
        <p:nvSpPr>
          <p:cNvPr id="8" name="Text Placeholder 7"/>
          <p:cNvSpPr>
            <a:spLocks noGrp="1"/>
          </p:cNvSpPr>
          <p:nvPr>
            <p:ph type="body" idx="1"/>
          </p:nvPr>
        </p:nvSpPr>
        <p:spPr/>
        <p:txBody>
          <a:bodyPr/>
          <a:lstStyle/>
          <a:p>
            <a:r>
              <a:rPr lang="ru-RU" i="1" dirty="0"/>
              <a:t>Цена</a:t>
            </a:r>
            <a:endParaRPr lang="ru-RU" dirty="0" smtClean="0">
              <a:effectLst/>
            </a:endParaRPr>
          </a:p>
          <a:p>
            <a:endParaRPr lang="en-GB" dirty="0"/>
          </a:p>
        </p:txBody>
      </p:sp>
      <p:sp>
        <p:nvSpPr>
          <p:cNvPr id="9" name="Content Placeholder 8"/>
          <p:cNvSpPr>
            <a:spLocks noGrp="1"/>
          </p:cNvSpPr>
          <p:nvPr>
            <p:ph sz="half" idx="2"/>
          </p:nvPr>
        </p:nvSpPr>
        <p:spPr/>
        <p:txBody>
          <a:bodyPr>
            <a:normAutofit fontScale="70000" lnSpcReduction="20000"/>
          </a:bodyPr>
          <a:lstStyle/>
          <a:p>
            <a:pPr algn="just"/>
            <a:r>
              <a:rPr lang="ru-RU" dirty="0" smtClean="0">
                <a:effectLst/>
              </a:rPr>
              <a:t>Судебное разбирательство – дорогое удовольствие. Иногда расходы по делу превышают стоимость приобретенного блага. Кроме того, судебное разбирательство длится слишком долго. Поэтому судебное разбирательство наиболее оправданно только для больших корпораций. Цена медиации намного ниже – и для вовлеченных сторон, и для государства. </a:t>
            </a:r>
          </a:p>
          <a:p>
            <a:endParaRPr lang="en-GB" dirty="0"/>
          </a:p>
        </p:txBody>
      </p:sp>
      <p:sp>
        <p:nvSpPr>
          <p:cNvPr id="10" name="Text Placeholder 9"/>
          <p:cNvSpPr>
            <a:spLocks noGrp="1"/>
          </p:cNvSpPr>
          <p:nvPr>
            <p:ph type="body" sz="quarter" idx="3"/>
          </p:nvPr>
        </p:nvSpPr>
        <p:spPr/>
        <p:txBody>
          <a:bodyPr>
            <a:normAutofit fontScale="70000" lnSpcReduction="20000"/>
          </a:bodyPr>
          <a:lstStyle/>
          <a:p>
            <a:endParaRPr lang="ru-RU" i="1" dirty="0" smtClean="0"/>
          </a:p>
          <a:p>
            <a:r>
              <a:rPr lang="ru-RU" i="1" dirty="0" smtClean="0"/>
              <a:t>Сокращение </a:t>
            </a:r>
            <a:r>
              <a:rPr lang="ru-RU" i="1" dirty="0"/>
              <a:t>срока </a:t>
            </a:r>
            <a:r>
              <a:rPr lang="ru-RU" i="1" dirty="0" smtClean="0"/>
              <a:t>разрешения </a:t>
            </a:r>
            <a:r>
              <a:rPr lang="ru-RU" i="1" dirty="0"/>
              <a:t>проблемы</a:t>
            </a:r>
            <a:endParaRPr lang="ru-RU" dirty="0" smtClean="0">
              <a:effectLst/>
            </a:endParaRPr>
          </a:p>
          <a:p>
            <a:endParaRPr lang="en-GB" dirty="0"/>
          </a:p>
        </p:txBody>
      </p:sp>
      <p:sp>
        <p:nvSpPr>
          <p:cNvPr id="11" name="Content Placeholder 10"/>
          <p:cNvSpPr>
            <a:spLocks noGrp="1"/>
          </p:cNvSpPr>
          <p:nvPr>
            <p:ph sz="quarter" idx="4"/>
          </p:nvPr>
        </p:nvSpPr>
        <p:spPr/>
        <p:txBody>
          <a:bodyPr>
            <a:normAutofit fontScale="70000" lnSpcReduction="20000"/>
          </a:bodyPr>
          <a:lstStyle/>
          <a:p>
            <a:pPr algn="just"/>
            <a:r>
              <a:rPr lang="ru-RU" i="1" dirty="0" smtClean="0">
                <a:effectLst/>
              </a:rPr>
              <a:t> </a:t>
            </a:r>
            <a:r>
              <a:rPr lang="ru-RU" dirty="0" smtClean="0">
                <a:effectLst/>
              </a:rPr>
              <a:t>Медиация сокращает время разрешения конфликта. Судебное разбирательство продолжается различное время, но может длиться годами. Кроме того, чем больше времени проходит, тем меньше вероятность установить истину. Медиатор может решить случай меньше чем за неделю – иногда за день или за полдня, смотря каков характер спора</a:t>
            </a:r>
          </a:p>
          <a:p>
            <a:endParaRPr lang="en-GB" dirty="0"/>
          </a:p>
        </p:txBody>
      </p:sp>
    </p:spTree>
    <p:extLst>
      <p:ext uri="{BB962C8B-B14F-4D97-AF65-F5344CB8AC3E}">
        <p14:creationId xmlns:p14="http://schemas.microsoft.com/office/powerpoint/2010/main" xmlns="" val="266758444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Преимущества медиации по сравнения с судебным разбирательством....</a:t>
            </a:r>
            <a:endParaRPr lang="en-GB" dirty="0"/>
          </a:p>
        </p:txBody>
      </p:sp>
      <p:sp>
        <p:nvSpPr>
          <p:cNvPr id="3" name="Text Placeholder 2"/>
          <p:cNvSpPr>
            <a:spLocks noGrp="1"/>
          </p:cNvSpPr>
          <p:nvPr>
            <p:ph type="body" idx="1"/>
          </p:nvPr>
        </p:nvSpPr>
        <p:spPr/>
        <p:txBody>
          <a:bodyPr>
            <a:normAutofit fontScale="70000" lnSpcReduction="20000"/>
          </a:bodyPr>
          <a:lstStyle/>
          <a:p>
            <a:endParaRPr lang="ru-RU" i="1" dirty="0" smtClean="0"/>
          </a:p>
          <a:p>
            <a:r>
              <a:rPr lang="ru-RU" i="1" dirty="0" smtClean="0"/>
              <a:t>Медиация </a:t>
            </a:r>
            <a:r>
              <a:rPr lang="ru-RU" i="1" dirty="0"/>
              <a:t>оставляет время на другие дела</a:t>
            </a:r>
            <a:endParaRPr lang="ru-RU" dirty="0" smtClean="0">
              <a:effectLst/>
            </a:endParaRPr>
          </a:p>
          <a:p>
            <a:endParaRPr lang="en-GB" dirty="0"/>
          </a:p>
        </p:txBody>
      </p:sp>
      <p:sp>
        <p:nvSpPr>
          <p:cNvPr id="4" name="Content Placeholder 3"/>
          <p:cNvSpPr>
            <a:spLocks noGrp="1"/>
          </p:cNvSpPr>
          <p:nvPr>
            <p:ph sz="half" idx="2"/>
          </p:nvPr>
        </p:nvSpPr>
        <p:spPr/>
        <p:txBody>
          <a:bodyPr>
            <a:normAutofit fontScale="70000" lnSpcReduction="20000"/>
          </a:bodyPr>
          <a:lstStyle/>
          <a:p>
            <a:pPr algn="just"/>
            <a:r>
              <a:rPr lang="ru-RU" i="1" dirty="0" smtClean="0">
                <a:effectLst/>
              </a:rPr>
              <a:t> </a:t>
            </a:r>
            <a:r>
              <a:rPr lang="ru-RU" dirty="0" smtClean="0">
                <a:effectLst/>
              </a:rPr>
              <a:t>Судебное разбирательство отвлекает людей от их непосредственной работы. Взаимодействие с адвокатом, визит в его офис, подготовка к суду – на все это уходит много времени. Медиация, особенно в самом начале спора, освобождает человека от непродуктивных обязанностей и позволяет ему заниматься своим делом. </a:t>
            </a:r>
          </a:p>
          <a:p>
            <a:endParaRPr lang="en-GB" dirty="0"/>
          </a:p>
        </p:txBody>
      </p:sp>
      <p:sp>
        <p:nvSpPr>
          <p:cNvPr id="5" name="Text Placeholder 4"/>
          <p:cNvSpPr>
            <a:spLocks noGrp="1"/>
          </p:cNvSpPr>
          <p:nvPr>
            <p:ph type="body" sz="quarter" idx="3"/>
          </p:nvPr>
        </p:nvSpPr>
        <p:spPr/>
        <p:txBody>
          <a:bodyPr/>
          <a:lstStyle/>
          <a:p>
            <a:r>
              <a:rPr lang="ru-RU" i="1" dirty="0"/>
              <a:t>Эмоциональная цена </a:t>
            </a:r>
            <a:endParaRPr lang="ru-RU" dirty="0" smtClean="0">
              <a:effectLst/>
            </a:endParaRPr>
          </a:p>
          <a:p>
            <a:endParaRPr lang="en-GB" dirty="0"/>
          </a:p>
        </p:txBody>
      </p:sp>
      <p:sp>
        <p:nvSpPr>
          <p:cNvPr id="6" name="Content Placeholder 5"/>
          <p:cNvSpPr>
            <a:spLocks noGrp="1"/>
          </p:cNvSpPr>
          <p:nvPr>
            <p:ph sz="quarter" idx="4"/>
          </p:nvPr>
        </p:nvSpPr>
        <p:spPr/>
        <p:txBody>
          <a:bodyPr>
            <a:normAutofit fontScale="77500" lnSpcReduction="20000"/>
          </a:bodyPr>
          <a:lstStyle/>
          <a:p>
            <a:pPr algn="just"/>
            <a:r>
              <a:rPr lang="ru-RU" i="1" dirty="0" smtClean="0">
                <a:effectLst/>
              </a:rPr>
              <a:t> </a:t>
            </a:r>
            <a:r>
              <a:rPr lang="ru-RU" dirty="0" smtClean="0">
                <a:effectLst/>
              </a:rPr>
              <a:t>На судебное разбирательство уходит очень много эмоций. Кроме того, сам процесс достаточно стрессовый. Человек проводит бессонные ночи, думая о том, что должен сказать, как должен себя вести, как все закончится. Цель медиации – сделать все возможное, чтобы избежать стресса. </a:t>
            </a:r>
          </a:p>
          <a:p>
            <a:endParaRPr lang="en-GB" dirty="0"/>
          </a:p>
        </p:txBody>
      </p:sp>
    </p:spTree>
    <p:extLst>
      <p:ext uri="{BB962C8B-B14F-4D97-AF65-F5344CB8AC3E}">
        <p14:creationId xmlns:p14="http://schemas.microsoft.com/office/powerpoint/2010/main" xmlns="" val="300522889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119522"/>
          </a:xfrm>
        </p:spPr>
        <p:txBody>
          <a:bodyPr>
            <a:normAutofit fontScale="90000"/>
          </a:bodyPr>
          <a:lstStyle/>
          <a:p>
            <a:r>
              <a:rPr lang="ru-RU" dirty="0"/>
              <a:t>Преимущества медиации по сравнения с судебным разбирательством....</a:t>
            </a:r>
            <a:endParaRPr lang="en-GB" dirty="0"/>
          </a:p>
        </p:txBody>
      </p:sp>
      <p:sp>
        <p:nvSpPr>
          <p:cNvPr id="3" name="Text Placeholder 2"/>
          <p:cNvSpPr>
            <a:spLocks noGrp="1"/>
          </p:cNvSpPr>
          <p:nvPr>
            <p:ph type="body" idx="1"/>
          </p:nvPr>
        </p:nvSpPr>
        <p:spPr/>
        <p:txBody>
          <a:bodyPr/>
          <a:lstStyle/>
          <a:p>
            <a:r>
              <a:rPr lang="ru-RU" i="1" dirty="0"/>
              <a:t>Конфиденциальность процесса </a:t>
            </a:r>
            <a:endParaRPr lang="ru-RU" dirty="0" smtClean="0">
              <a:effectLst/>
            </a:endParaRPr>
          </a:p>
          <a:p>
            <a:endParaRPr lang="en-GB" dirty="0"/>
          </a:p>
        </p:txBody>
      </p:sp>
      <p:sp>
        <p:nvSpPr>
          <p:cNvPr id="4" name="Content Placeholder 3"/>
          <p:cNvSpPr>
            <a:spLocks noGrp="1"/>
          </p:cNvSpPr>
          <p:nvPr>
            <p:ph sz="half" idx="2"/>
          </p:nvPr>
        </p:nvSpPr>
        <p:spPr/>
        <p:txBody>
          <a:bodyPr>
            <a:normAutofit fontScale="62500" lnSpcReduction="20000"/>
          </a:bodyPr>
          <a:lstStyle/>
          <a:p>
            <a:pPr algn="just"/>
            <a:r>
              <a:rPr lang="ru-RU" i="1" dirty="0" smtClean="0">
                <a:effectLst/>
              </a:rPr>
              <a:t> </a:t>
            </a:r>
            <a:r>
              <a:rPr lang="ru-RU" dirty="0" smtClean="0">
                <a:effectLst/>
              </a:rPr>
              <a:t>Судебное разбирательство имеет публичный характер. Люди имеют право присутствовать на суде, а журналисты имеют право писать обо всем увиденном и услышанном. Не существует даже шанса, чтобы сохранилась какая-то тайна, которая стороны не хотят предавать публичной огласке. Со своей стороны, медиация – конфиденциальный процесс. Ничего из сказанного во время медиации не станет достоянием общественности или третьих лиц.</a:t>
            </a:r>
          </a:p>
          <a:p>
            <a:endParaRPr lang="en-GB" dirty="0"/>
          </a:p>
        </p:txBody>
      </p:sp>
      <p:sp>
        <p:nvSpPr>
          <p:cNvPr id="5" name="Text Placeholder 4"/>
          <p:cNvSpPr>
            <a:spLocks noGrp="1"/>
          </p:cNvSpPr>
          <p:nvPr>
            <p:ph type="body" sz="quarter" idx="3"/>
          </p:nvPr>
        </p:nvSpPr>
        <p:spPr/>
        <p:txBody>
          <a:bodyPr>
            <a:normAutofit fontScale="70000" lnSpcReduction="20000"/>
          </a:bodyPr>
          <a:lstStyle/>
          <a:p>
            <a:r>
              <a:rPr lang="bg-BG" i="1" dirty="0" smtClean="0"/>
              <a:t>Нарушение конфиденциальности возможно</a:t>
            </a:r>
            <a:r>
              <a:rPr lang="bg-BG" i="1" dirty="0"/>
              <a:t> </a:t>
            </a:r>
            <a:r>
              <a:rPr lang="bg-BG" i="1" dirty="0" smtClean="0"/>
              <a:t>в следующих </a:t>
            </a:r>
            <a:r>
              <a:rPr lang="bg-BG" i="1" dirty="0" smtClean="0"/>
              <a:t>случаях </a:t>
            </a:r>
            <a:endParaRPr lang="en-GB" i="1" dirty="0"/>
          </a:p>
        </p:txBody>
      </p:sp>
      <p:sp>
        <p:nvSpPr>
          <p:cNvPr id="6" name="Content Placeholder 5"/>
          <p:cNvSpPr>
            <a:spLocks noGrp="1"/>
          </p:cNvSpPr>
          <p:nvPr>
            <p:ph sz="quarter" idx="4"/>
          </p:nvPr>
        </p:nvSpPr>
        <p:spPr/>
        <p:txBody>
          <a:bodyPr>
            <a:normAutofit fontScale="55000" lnSpcReduction="20000"/>
          </a:bodyPr>
          <a:lstStyle/>
          <a:p>
            <a:pPr algn="just"/>
            <a:r>
              <a:rPr lang="ru-RU" dirty="0"/>
              <a:t> </a:t>
            </a:r>
            <a:r>
              <a:rPr lang="ru-RU" dirty="0" smtClean="0">
                <a:effectLst/>
              </a:rPr>
              <a:t>Когда этого требует закон.</a:t>
            </a:r>
          </a:p>
          <a:p>
            <a:pPr algn="just"/>
            <a:r>
              <a:rPr lang="ru-RU" dirty="0" smtClean="0">
                <a:effectLst/>
              </a:rPr>
              <a:t>Когда участник использует или стремится использовать медиацию для совершения преступления, или когда существует угроза нанесения телесных повреждений.</a:t>
            </a:r>
          </a:p>
          <a:p>
            <a:pPr algn="just"/>
            <a:r>
              <a:rPr lang="ru-RU" dirty="0" smtClean="0">
                <a:effectLst/>
              </a:rPr>
              <a:t>Когда существует нужда доказать или опровергнуть жестокое обращение, особенно с детьми, или эксплуатацию. </a:t>
            </a:r>
          </a:p>
          <a:p>
            <a:pPr algn="just"/>
            <a:r>
              <a:rPr lang="ru-RU" dirty="0" smtClean="0">
                <a:effectLst/>
              </a:rPr>
              <a:t>При наличии жалобы против медиатора за непрофессиональное или неэтичное поведение.</a:t>
            </a:r>
          </a:p>
          <a:p>
            <a:pPr algn="just"/>
            <a:endParaRPr lang="en-GB" dirty="0"/>
          </a:p>
        </p:txBody>
      </p:sp>
    </p:spTree>
    <p:extLst>
      <p:ext uri="{BB962C8B-B14F-4D97-AF65-F5344CB8AC3E}">
        <p14:creationId xmlns:p14="http://schemas.microsoft.com/office/powerpoint/2010/main" xmlns="" val="348541875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Преимущества медиации по сравнения с судебным разбирательством....</a:t>
            </a:r>
            <a:endParaRPr lang="en-GB" dirty="0"/>
          </a:p>
        </p:txBody>
      </p:sp>
      <p:sp>
        <p:nvSpPr>
          <p:cNvPr id="3" name="Text Placeholder 2"/>
          <p:cNvSpPr>
            <a:spLocks noGrp="1"/>
          </p:cNvSpPr>
          <p:nvPr>
            <p:ph type="body" idx="1"/>
          </p:nvPr>
        </p:nvSpPr>
        <p:spPr/>
        <p:txBody>
          <a:bodyPr/>
          <a:lstStyle/>
          <a:p>
            <a:r>
              <a:rPr lang="ru-RU" i="1" dirty="0"/>
              <a:t>Креативные решения </a:t>
            </a:r>
            <a:endParaRPr lang="en-GB" dirty="0" smtClean="0"/>
          </a:p>
          <a:p>
            <a:endParaRPr lang="en-GB" dirty="0"/>
          </a:p>
        </p:txBody>
      </p:sp>
      <p:sp>
        <p:nvSpPr>
          <p:cNvPr id="4" name="Content Placeholder 3"/>
          <p:cNvSpPr>
            <a:spLocks noGrp="1"/>
          </p:cNvSpPr>
          <p:nvPr>
            <p:ph sz="half" idx="2"/>
          </p:nvPr>
        </p:nvSpPr>
        <p:spPr/>
        <p:txBody>
          <a:bodyPr>
            <a:normAutofit fontScale="55000" lnSpcReduction="20000"/>
          </a:bodyPr>
          <a:lstStyle/>
          <a:p>
            <a:pPr algn="just"/>
            <a:r>
              <a:rPr lang="ru-RU" dirty="0" smtClean="0">
                <a:effectLst/>
              </a:rPr>
              <a:t>Судья должен принимать решение на основе представленных доказательств. Если он нарушит это правило, то приговор будет отменен в апелляционной инстанции. Таким образом, судьи не имеют право на творческие решения. Они не имеют право расширить список возможных решений. Они могут только лишь придерживаться буквы закона. При медиации, наоборот, возможны креативные решения. Стороны в конфликте могут рассмотреть все возможные решения, включая и такое творческое решение, какое судья никогда не сможет предложить.</a:t>
            </a:r>
            <a:endParaRPr lang="en-GB" dirty="0"/>
          </a:p>
        </p:txBody>
      </p:sp>
      <p:sp>
        <p:nvSpPr>
          <p:cNvPr id="5" name="Text Placeholder 4"/>
          <p:cNvSpPr>
            <a:spLocks noGrp="1"/>
          </p:cNvSpPr>
          <p:nvPr>
            <p:ph type="body" sz="quarter" idx="3"/>
          </p:nvPr>
        </p:nvSpPr>
        <p:spPr/>
        <p:txBody>
          <a:bodyPr>
            <a:normAutofit fontScale="70000" lnSpcReduction="20000"/>
          </a:bodyPr>
          <a:lstStyle/>
          <a:p>
            <a:endParaRPr lang="ru-RU" i="1" dirty="0" smtClean="0"/>
          </a:p>
          <a:p>
            <a:r>
              <a:rPr lang="ru-RU" i="1" dirty="0" smtClean="0"/>
              <a:t>Возможность </a:t>
            </a:r>
            <a:r>
              <a:rPr lang="ru-RU" i="1" dirty="0"/>
              <a:t>выразить свои эмоции и точки зрения</a:t>
            </a:r>
            <a:endParaRPr lang="ru-RU" dirty="0" smtClean="0">
              <a:effectLst/>
            </a:endParaRPr>
          </a:p>
          <a:p>
            <a:endParaRPr lang="en-GB" dirty="0"/>
          </a:p>
        </p:txBody>
      </p:sp>
      <p:sp>
        <p:nvSpPr>
          <p:cNvPr id="6" name="Content Placeholder 5"/>
          <p:cNvSpPr>
            <a:spLocks noGrp="1"/>
          </p:cNvSpPr>
          <p:nvPr>
            <p:ph sz="quarter" idx="4"/>
          </p:nvPr>
        </p:nvSpPr>
        <p:spPr/>
        <p:txBody>
          <a:bodyPr>
            <a:normAutofit fontScale="62500" lnSpcReduction="20000"/>
          </a:bodyPr>
          <a:lstStyle/>
          <a:p>
            <a:pPr algn="just"/>
            <a:r>
              <a:rPr lang="ru-RU" dirty="0" smtClean="0">
                <a:effectLst/>
              </a:rPr>
              <a:t> Люди нуждаются чтобы кто-то их выслушал. При судебном разбирательстве эта возможность не всегда существует. Стороны могут только отвечать на вопросы, которые им задают. Медиация позволяет участникам в процессе озвучить важные для них вопросы собственными словами. Они могут напрямую разговаривать с другой стороной. Бывает так, что человек в состоянии приступить к поиску решений только после того, как он почувствовал, что его выслушали. </a:t>
            </a:r>
          </a:p>
          <a:p>
            <a:endParaRPr lang="en-GB" dirty="0"/>
          </a:p>
        </p:txBody>
      </p:sp>
    </p:spTree>
    <p:extLst>
      <p:ext uri="{BB962C8B-B14F-4D97-AF65-F5344CB8AC3E}">
        <p14:creationId xmlns:p14="http://schemas.microsoft.com/office/powerpoint/2010/main" xmlns="" val="30910655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Преимущества медиации по сравнения с судебным разбирательством....</a:t>
            </a:r>
            <a:endParaRPr lang="en-GB" dirty="0"/>
          </a:p>
        </p:txBody>
      </p:sp>
      <p:sp>
        <p:nvSpPr>
          <p:cNvPr id="3" name="Text Placeholder 2"/>
          <p:cNvSpPr>
            <a:spLocks noGrp="1"/>
          </p:cNvSpPr>
          <p:nvPr>
            <p:ph type="body" idx="1"/>
          </p:nvPr>
        </p:nvSpPr>
        <p:spPr/>
        <p:txBody>
          <a:bodyPr/>
          <a:lstStyle/>
          <a:p>
            <a:r>
              <a:rPr lang="ru-RU" i="1" dirty="0"/>
              <a:t>Непредсказуемость </a:t>
            </a:r>
            <a:endParaRPr lang="ru-RU" dirty="0" smtClean="0">
              <a:effectLst/>
            </a:endParaRPr>
          </a:p>
          <a:p>
            <a:endParaRPr lang="en-GB" dirty="0"/>
          </a:p>
        </p:txBody>
      </p:sp>
      <p:sp>
        <p:nvSpPr>
          <p:cNvPr id="4" name="Content Placeholder 3"/>
          <p:cNvSpPr>
            <a:spLocks noGrp="1"/>
          </p:cNvSpPr>
          <p:nvPr>
            <p:ph sz="half" idx="2"/>
          </p:nvPr>
        </p:nvSpPr>
        <p:spPr/>
        <p:txBody>
          <a:bodyPr>
            <a:normAutofit fontScale="62500" lnSpcReduction="20000"/>
          </a:bodyPr>
          <a:lstStyle/>
          <a:p>
            <a:pPr algn="just"/>
            <a:r>
              <a:rPr lang="ru-RU" i="1" dirty="0" smtClean="0">
                <a:effectLst/>
              </a:rPr>
              <a:t> </a:t>
            </a:r>
            <a:r>
              <a:rPr lang="ru-RU" dirty="0" smtClean="0">
                <a:effectLst/>
              </a:rPr>
              <a:t>Исход судебного процесса не предвидим. Поэтому никто никогда не может быть уверенным, что он выиграет. Мы не можем быть убежденными, что суд обязательно найдет истину. А даже если найдет, это не всегда ведет к разрешению проблемы. В отличие от судьи, медиатор не есть принимающий решение. Даже если он практикует оценивающую медиацию, он высказывает мнение, но оставляет решение в руках сторон. Последнее слово всегда за ними. </a:t>
            </a:r>
          </a:p>
          <a:p>
            <a:endParaRPr lang="en-GB" dirty="0"/>
          </a:p>
        </p:txBody>
      </p:sp>
      <p:sp>
        <p:nvSpPr>
          <p:cNvPr id="5" name="Text Placeholder 4"/>
          <p:cNvSpPr>
            <a:spLocks noGrp="1"/>
          </p:cNvSpPr>
          <p:nvPr>
            <p:ph type="body" sz="quarter" idx="3"/>
          </p:nvPr>
        </p:nvSpPr>
        <p:spPr/>
        <p:txBody>
          <a:bodyPr/>
          <a:lstStyle/>
          <a:p>
            <a:r>
              <a:rPr lang="ru-RU" i="1" dirty="0"/>
              <a:t>Экспертность </a:t>
            </a:r>
            <a:endParaRPr lang="ru-RU" dirty="0" smtClean="0">
              <a:effectLst/>
            </a:endParaRPr>
          </a:p>
          <a:p>
            <a:endParaRPr lang="en-GB" dirty="0"/>
          </a:p>
        </p:txBody>
      </p:sp>
      <p:sp>
        <p:nvSpPr>
          <p:cNvPr id="6" name="Content Placeholder 5"/>
          <p:cNvSpPr>
            <a:spLocks noGrp="1"/>
          </p:cNvSpPr>
          <p:nvPr>
            <p:ph sz="quarter" idx="4"/>
          </p:nvPr>
        </p:nvSpPr>
        <p:spPr/>
        <p:txBody>
          <a:bodyPr>
            <a:normAutofit fontScale="70000" lnSpcReduction="20000"/>
          </a:bodyPr>
          <a:lstStyle/>
          <a:p>
            <a:pPr algn="just"/>
            <a:r>
              <a:rPr lang="ru-RU" i="1" dirty="0" smtClean="0">
                <a:effectLst/>
              </a:rPr>
              <a:t> </a:t>
            </a:r>
            <a:r>
              <a:rPr lang="ru-RU" dirty="0" smtClean="0">
                <a:effectLst/>
              </a:rPr>
              <a:t>Судьи могут быть отличными профессионалами юристами, но они не всегда эксперты в области диспута. Кроме того, клиенты не могут их выбирать. При медиации это возможно – стороны в конфликте сами выбирают кто будет помогать им разрешать возникший спор. Они могут найти такого человека, который является специалистом в интересующей их сфере. </a:t>
            </a:r>
          </a:p>
          <a:p>
            <a:endParaRPr lang="en-GB" dirty="0"/>
          </a:p>
        </p:txBody>
      </p:sp>
    </p:spTree>
    <p:extLst>
      <p:ext uri="{BB962C8B-B14F-4D97-AF65-F5344CB8AC3E}">
        <p14:creationId xmlns:p14="http://schemas.microsoft.com/office/powerpoint/2010/main" xmlns="" val="103872509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err="1" smtClean="0"/>
              <a:t>Короткое</a:t>
            </a:r>
            <a:r>
              <a:rPr lang="bg-BG" dirty="0" smtClean="0"/>
              <a:t> обозрение </a:t>
            </a:r>
            <a:r>
              <a:rPr lang="bg-BG" dirty="0" err="1" smtClean="0"/>
              <a:t>нашей</a:t>
            </a:r>
            <a:r>
              <a:rPr lang="bg-BG" dirty="0" smtClean="0"/>
              <a:t> лекции </a:t>
            </a:r>
            <a:endParaRPr lang="en-GB" dirty="0"/>
          </a:p>
        </p:txBody>
      </p:sp>
      <p:sp>
        <p:nvSpPr>
          <p:cNvPr id="3" name="Content Placeholder 2"/>
          <p:cNvSpPr>
            <a:spLocks noGrp="1"/>
          </p:cNvSpPr>
          <p:nvPr>
            <p:ph idx="1"/>
          </p:nvPr>
        </p:nvSpPr>
        <p:spPr/>
        <p:txBody>
          <a:bodyPr>
            <a:normAutofit lnSpcReduction="10000"/>
          </a:bodyPr>
          <a:lstStyle/>
          <a:p>
            <a:r>
              <a:rPr lang="ru-RU" dirty="0" smtClean="0"/>
              <a:t>чем медиация не является? </a:t>
            </a:r>
          </a:p>
          <a:p>
            <a:r>
              <a:rPr lang="ru-RU" dirty="0" smtClean="0"/>
              <a:t>академичные определения</a:t>
            </a:r>
          </a:p>
          <a:p>
            <a:r>
              <a:rPr lang="ru-RU" dirty="0" smtClean="0"/>
              <a:t>дефиниции, которые используют законодательства некоторых стран и ассоциации медиаторов</a:t>
            </a:r>
          </a:p>
          <a:p>
            <a:r>
              <a:rPr lang="ru-RU" dirty="0" smtClean="0"/>
              <a:t>преимущества медиации по сравнению с судебным разбирательством</a:t>
            </a:r>
          </a:p>
          <a:p>
            <a:r>
              <a:rPr lang="ru-RU" dirty="0" smtClean="0"/>
              <a:t>случаи когда медиация применима. </a:t>
            </a:r>
            <a:endParaRPr lang="en-GB" dirty="0"/>
          </a:p>
        </p:txBody>
      </p:sp>
    </p:spTree>
    <p:extLst>
      <p:ext uri="{BB962C8B-B14F-4D97-AF65-F5344CB8AC3E}">
        <p14:creationId xmlns:p14="http://schemas.microsoft.com/office/powerpoint/2010/main" xmlns="" val="425870078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Преимущества медиации по сравнения с судебным разбирательством....</a:t>
            </a:r>
            <a:endParaRPr lang="en-GB" dirty="0"/>
          </a:p>
        </p:txBody>
      </p:sp>
      <p:sp>
        <p:nvSpPr>
          <p:cNvPr id="3" name="Text Placeholder 2"/>
          <p:cNvSpPr>
            <a:spLocks noGrp="1"/>
          </p:cNvSpPr>
          <p:nvPr>
            <p:ph type="body" idx="1"/>
          </p:nvPr>
        </p:nvSpPr>
        <p:spPr>
          <a:xfrm>
            <a:off x="1510063" y="2290676"/>
            <a:ext cx="4649783" cy="823912"/>
          </a:xfrm>
        </p:spPr>
        <p:txBody>
          <a:bodyPr/>
          <a:lstStyle/>
          <a:p>
            <a:r>
              <a:rPr lang="ru-RU" i="1" dirty="0"/>
              <a:t>Выигрыш/проигрыш</a:t>
            </a:r>
            <a:endParaRPr lang="ru-RU" dirty="0" smtClean="0">
              <a:effectLst/>
            </a:endParaRPr>
          </a:p>
          <a:p>
            <a:endParaRPr lang="en-GB" dirty="0"/>
          </a:p>
        </p:txBody>
      </p:sp>
      <p:sp>
        <p:nvSpPr>
          <p:cNvPr id="4" name="Content Placeholder 3"/>
          <p:cNvSpPr>
            <a:spLocks noGrp="1"/>
          </p:cNvSpPr>
          <p:nvPr>
            <p:ph sz="half" idx="2"/>
          </p:nvPr>
        </p:nvSpPr>
        <p:spPr/>
        <p:txBody>
          <a:bodyPr>
            <a:normAutofit fontScale="70000" lnSpcReduction="20000"/>
          </a:bodyPr>
          <a:lstStyle/>
          <a:p>
            <a:pPr algn="just"/>
            <a:r>
              <a:rPr lang="ru-RU" dirty="0" smtClean="0">
                <a:effectLst/>
              </a:rPr>
              <a:t> При судебном разбирательстве, есть победитель и побежденный. В некоторых случаях, все стороны проигрывают, поскольку никто не доволен решением суда. При медиации соглашение заключается только в том случае, если все стороны согласны, то есть, есть только победители. Поэтому медиация может привести к выходу типа „выигрыш-выигрыш“</a:t>
            </a:r>
          </a:p>
          <a:p>
            <a:endParaRPr lang="en-GB" dirty="0"/>
          </a:p>
        </p:txBody>
      </p:sp>
      <p:sp>
        <p:nvSpPr>
          <p:cNvPr id="5" name="Text Placeholder 4"/>
          <p:cNvSpPr>
            <a:spLocks noGrp="1"/>
          </p:cNvSpPr>
          <p:nvPr>
            <p:ph type="body" sz="quarter" idx="3"/>
          </p:nvPr>
        </p:nvSpPr>
        <p:spPr/>
        <p:txBody>
          <a:bodyPr/>
          <a:lstStyle/>
          <a:p>
            <a:r>
              <a:rPr lang="ru-RU" i="1" dirty="0"/>
              <a:t>Сохранение отношений </a:t>
            </a:r>
            <a:endParaRPr lang="ru-RU" dirty="0" smtClean="0">
              <a:effectLst/>
            </a:endParaRPr>
          </a:p>
          <a:p>
            <a:endParaRPr lang="en-GB" dirty="0"/>
          </a:p>
        </p:txBody>
      </p:sp>
      <p:sp>
        <p:nvSpPr>
          <p:cNvPr id="6" name="Content Placeholder 5"/>
          <p:cNvSpPr>
            <a:spLocks noGrp="1"/>
          </p:cNvSpPr>
          <p:nvPr>
            <p:ph sz="quarter" idx="4"/>
          </p:nvPr>
        </p:nvSpPr>
        <p:spPr/>
        <p:txBody>
          <a:bodyPr>
            <a:normAutofit fontScale="32500" lnSpcReduction="20000"/>
          </a:bodyPr>
          <a:lstStyle/>
          <a:p>
            <a:pPr algn="just"/>
            <a:r>
              <a:rPr lang="ru-RU" dirty="0" smtClean="0">
                <a:effectLst/>
              </a:rPr>
              <a:t> </a:t>
            </a:r>
            <a:r>
              <a:rPr lang="ru-RU" sz="3600" dirty="0" smtClean="0">
                <a:effectLst/>
              </a:rPr>
              <a:t>Чаще всего, после судебного разбирательства, люди становятся врагами. Практически не бывает случая, когда стороны выходят из суда с окрепшими отношениями. Взаимные чувства скорей всего выражаются фразой: „Слава богу, что все кончилось! Не хочу больше его видеть!“. В свою очередь, медиация не делает из людей противников. Она дает возможность поговорить о свих прошлых ошибках, оставить их за спиной и посмотреть: есть ли возможность будущего сотрудничества? Даже если отношение не может восстановиться, оно может успешно трансформироваться. Например, если брачные отношения между мужем и женой прекращаются, то они могут превратиться в отношения между родителями общего ребенка. </a:t>
            </a:r>
            <a:endParaRPr lang="ru-RU" sz="3600" dirty="0">
              <a:effectLst/>
            </a:endParaRPr>
          </a:p>
        </p:txBody>
      </p:sp>
    </p:spTree>
    <p:extLst>
      <p:ext uri="{BB962C8B-B14F-4D97-AF65-F5344CB8AC3E}">
        <p14:creationId xmlns:p14="http://schemas.microsoft.com/office/powerpoint/2010/main" xmlns="" val="27057735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Преимущества медиации по сравнения с судебным разбирательством....</a:t>
            </a:r>
            <a:endParaRPr lang="en-GB" dirty="0"/>
          </a:p>
        </p:txBody>
      </p:sp>
      <p:sp>
        <p:nvSpPr>
          <p:cNvPr id="3" name="Text Placeholder 2"/>
          <p:cNvSpPr>
            <a:spLocks noGrp="1"/>
          </p:cNvSpPr>
          <p:nvPr>
            <p:ph type="body" idx="1"/>
          </p:nvPr>
        </p:nvSpPr>
        <p:spPr/>
        <p:txBody>
          <a:bodyPr/>
          <a:lstStyle/>
          <a:p>
            <a:r>
              <a:rPr lang="ru-RU" i="1" dirty="0"/>
              <a:t>Контроль над процессом</a:t>
            </a:r>
            <a:endParaRPr lang="ru-RU" dirty="0" smtClean="0">
              <a:effectLst/>
            </a:endParaRPr>
          </a:p>
          <a:p>
            <a:endParaRPr lang="en-GB" dirty="0"/>
          </a:p>
        </p:txBody>
      </p:sp>
      <p:sp>
        <p:nvSpPr>
          <p:cNvPr id="4" name="Content Placeholder 3"/>
          <p:cNvSpPr>
            <a:spLocks noGrp="1"/>
          </p:cNvSpPr>
          <p:nvPr>
            <p:ph sz="half" idx="2"/>
          </p:nvPr>
        </p:nvSpPr>
        <p:spPr/>
        <p:txBody>
          <a:bodyPr>
            <a:normAutofit fontScale="70000" lnSpcReduction="20000"/>
          </a:bodyPr>
          <a:lstStyle/>
          <a:p>
            <a:pPr algn="just"/>
            <a:r>
              <a:rPr lang="ru-RU" i="1" dirty="0" smtClean="0">
                <a:effectLst/>
              </a:rPr>
              <a:t> </a:t>
            </a:r>
            <a:r>
              <a:rPr lang="ru-RU" dirty="0" smtClean="0">
                <a:effectLst/>
              </a:rPr>
              <a:t>Стороны в споре не имеют никакого контроля над судебным процессом – он определяется нормами закона. В суде невозможно выбирать что и как делать. Однако, при медиации именно стороны решают как и что делать – медиатор только помогает им структурировать процесс и улесняет коммуникацию. Контроль за процессом остается в руках клиентов. </a:t>
            </a:r>
            <a:endParaRPr lang="ru-RU" dirty="0">
              <a:effectLst/>
            </a:endParaRPr>
          </a:p>
        </p:txBody>
      </p:sp>
      <p:sp>
        <p:nvSpPr>
          <p:cNvPr id="5" name="Text Placeholder 4"/>
          <p:cNvSpPr>
            <a:spLocks noGrp="1"/>
          </p:cNvSpPr>
          <p:nvPr>
            <p:ph type="body" sz="quarter" idx="3"/>
          </p:nvPr>
        </p:nvSpPr>
        <p:spPr/>
        <p:txBody>
          <a:bodyPr/>
          <a:lstStyle/>
          <a:p>
            <a:r>
              <a:rPr lang="ru-RU" i="1" dirty="0"/>
              <a:t>Приемлемый результат</a:t>
            </a:r>
            <a:endParaRPr lang="ru-RU" dirty="0" smtClean="0">
              <a:effectLst/>
            </a:endParaRPr>
          </a:p>
          <a:p>
            <a:endParaRPr lang="en-GB" dirty="0"/>
          </a:p>
        </p:txBody>
      </p:sp>
      <p:sp>
        <p:nvSpPr>
          <p:cNvPr id="6" name="Content Placeholder 5"/>
          <p:cNvSpPr>
            <a:spLocks noGrp="1"/>
          </p:cNvSpPr>
          <p:nvPr>
            <p:ph sz="quarter" idx="4"/>
          </p:nvPr>
        </p:nvSpPr>
        <p:spPr/>
        <p:txBody>
          <a:bodyPr>
            <a:normAutofit fontScale="70000" lnSpcReduction="20000"/>
          </a:bodyPr>
          <a:lstStyle/>
          <a:p>
            <a:pPr algn="just"/>
            <a:r>
              <a:rPr lang="ru-RU" dirty="0" smtClean="0">
                <a:effectLst/>
              </a:rPr>
              <a:t> Судебное разбирательство направлено на достижение справедливости – такой, как её понимает закон. Медиация тоже направлена на достижение справедливости – такой, какой её понимают стороны в споре. При медиации стороны, а не суд, устанавливают стандарты справедливости. </a:t>
            </a:r>
          </a:p>
          <a:p>
            <a:endParaRPr lang="en-GB" dirty="0"/>
          </a:p>
        </p:txBody>
      </p:sp>
    </p:spTree>
    <p:extLst>
      <p:ext uri="{BB962C8B-B14F-4D97-AF65-F5344CB8AC3E}">
        <p14:creationId xmlns:p14="http://schemas.microsoft.com/office/powerpoint/2010/main" xmlns="" val="85215918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Преимущества медиации по сравнения с судебным разбирательством....</a:t>
            </a:r>
            <a:endParaRPr lang="en-GB" dirty="0"/>
          </a:p>
        </p:txBody>
      </p:sp>
      <p:sp>
        <p:nvSpPr>
          <p:cNvPr id="3" name="Text Placeholder 2"/>
          <p:cNvSpPr>
            <a:spLocks noGrp="1"/>
          </p:cNvSpPr>
          <p:nvPr>
            <p:ph type="body" idx="1"/>
          </p:nvPr>
        </p:nvSpPr>
        <p:spPr/>
        <p:txBody>
          <a:bodyPr/>
          <a:lstStyle/>
          <a:p>
            <a:r>
              <a:rPr lang="ru-RU" i="1" dirty="0"/>
              <a:t>Будущие конфликты</a:t>
            </a:r>
            <a:endParaRPr lang="ru-RU" dirty="0" smtClean="0">
              <a:effectLst/>
            </a:endParaRPr>
          </a:p>
          <a:p>
            <a:endParaRPr lang="en-GB" dirty="0"/>
          </a:p>
        </p:txBody>
      </p:sp>
      <p:sp>
        <p:nvSpPr>
          <p:cNvPr id="4" name="Content Placeholder 3"/>
          <p:cNvSpPr>
            <a:spLocks noGrp="1"/>
          </p:cNvSpPr>
          <p:nvPr>
            <p:ph sz="half" idx="2"/>
          </p:nvPr>
        </p:nvSpPr>
        <p:spPr/>
        <p:txBody>
          <a:bodyPr>
            <a:normAutofit fontScale="85000" lnSpcReduction="20000"/>
          </a:bodyPr>
          <a:lstStyle/>
          <a:p>
            <a:pPr algn="just"/>
            <a:r>
              <a:rPr lang="ru-RU" i="1" dirty="0" smtClean="0">
                <a:effectLst/>
              </a:rPr>
              <a:t> </a:t>
            </a:r>
            <a:r>
              <a:rPr lang="ru-RU" dirty="0" smtClean="0">
                <a:effectLst/>
              </a:rPr>
              <a:t>Судебное разбирательство направлено на разрешение конкретного случая, а не на будущее развитие отношений. Медиация стремится не только разрешить отдельный случай, но и научить стороны как вести себя в случае будущих конфликтов. </a:t>
            </a:r>
          </a:p>
          <a:p>
            <a:endParaRPr lang="en-GB" dirty="0"/>
          </a:p>
        </p:txBody>
      </p:sp>
      <p:sp>
        <p:nvSpPr>
          <p:cNvPr id="5" name="Text Placeholder 4"/>
          <p:cNvSpPr>
            <a:spLocks noGrp="1"/>
          </p:cNvSpPr>
          <p:nvPr>
            <p:ph type="body" sz="quarter" idx="3"/>
          </p:nvPr>
        </p:nvSpPr>
        <p:spPr/>
        <p:txBody>
          <a:bodyPr/>
          <a:lstStyle/>
          <a:p>
            <a:r>
              <a:rPr lang="ru-RU" i="1" dirty="0"/>
              <a:t>Решение принимается свободно</a:t>
            </a:r>
            <a:endParaRPr lang="ru-RU" dirty="0" smtClean="0">
              <a:effectLst/>
            </a:endParaRPr>
          </a:p>
          <a:p>
            <a:endParaRPr lang="en-GB" dirty="0"/>
          </a:p>
        </p:txBody>
      </p:sp>
      <p:sp>
        <p:nvSpPr>
          <p:cNvPr id="6" name="Content Placeholder 5"/>
          <p:cNvSpPr>
            <a:spLocks noGrp="1"/>
          </p:cNvSpPr>
          <p:nvPr>
            <p:ph sz="quarter" idx="4"/>
          </p:nvPr>
        </p:nvSpPr>
        <p:spPr/>
        <p:txBody>
          <a:bodyPr>
            <a:normAutofit fontScale="62500" lnSpcReduction="20000"/>
          </a:bodyPr>
          <a:lstStyle/>
          <a:p>
            <a:pPr algn="just"/>
            <a:r>
              <a:rPr lang="ru-RU" dirty="0" smtClean="0">
                <a:effectLst/>
              </a:rPr>
              <a:t> Любое судебное решение, даже самое законосообразное, является навязанным – в смысле, что не участники в конфликте его принимали. Но человеческая ментальность устроена так, что никто из нас не любит, чтобы ему кто-то что-то навязывал. Параллельно с ощущением навязанности, появляется и сопротивление против нее. При медиации нет навязанного решения, поскольку субъекты решения – это сами стороны.</a:t>
            </a:r>
          </a:p>
          <a:p>
            <a:endParaRPr lang="en-GB" dirty="0"/>
          </a:p>
        </p:txBody>
      </p:sp>
    </p:spTree>
    <p:extLst>
      <p:ext uri="{BB962C8B-B14F-4D97-AF65-F5344CB8AC3E}">
        <p14:creationId xmlns:p14="http://schemas.microsoft.com/office/powerpoint/2010/main" xmlns="" val="99574099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bg-BG" dirty="0" smtClean="0"/>
              <a:t>Информация </a:t>
            </a:r>
            <a:endParaRPr lang="en-GB" dirty="0"/>
          </a:p>
        </p:txBody>
      </p:sp>
      <p:sp>
        <p:nvSpPr>
          <p:cNvPr id="8" name="Content Placeholder 7"/>
          <p:cNvSpPr>
            <a:spLocks noGrp="1"/>
          </p:cNvSpPr>
          <p:nvPr>
            <p:ph idx="1"/>
          </p:nvPr>
        </p:nvSpPr>
        <p:spPr/>
        <p:txBody>
          <a:bodyPr>
            <a:normAutofit fontScale="85000" lnSpcReduction="20000"/>
          </a:bodyPr>
          <a:lstStyle/>
          <a:p>
            <a:pPr algn="just"/>
            <a:r>
              <a:rPr lang="ru-RU" dirty="0" smtClean="0">
                <a:effectLst/>
              </a:rPr>
              <a:t>Медиация может быть прекрасным шансом получить дополнительную информацию о другой стороне. Это тоже может способствовать разрешению конфликта потому, что создает возможность лучше понять его самые глубокие основания. Наличие дополнительной информации иногда приводит нас к коррекции ограниченного и непродуктивного мышления о конфликте, в который мы вовлечены. Необходимость получать, а тем более предоставлять информацию открывает возможность выразить себя и освободиться от прошлой вины, гнева или страха, которые, возможно, портили наши отношения. Информация важна и потому, что позволяет нам лучше управлять своей жизнью, и понять к чему мы стремимся. И еще одна важная деталь: она может утвердить нормы взаимного уважения, основанного на взаимном понимании. </a:t>
            </a:r>
            <a:endParaRPr lang="en-GB" dirty="0"/>
          </a:p>
        </p:txBody>
      </p:sp>
    </p:spTree>
    <p:extLst>
      <p:ext uri="{BB962C8B-B14F-4D97-AF65-F5344CB8AC3E}">
        <p14:creationId xmlns:p14="http://schemas.microsoft.com/office/powerpoint/2010/main" xmlns="" val="109601221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ru-RU" b="1" i="1" dirty="0" smtClean="0">
                <a:effectLst/>
              </a:rPr>
              <a:t>Когда применима медиация? </a:t>
            </a:r>
            <a:r>
              <a:rPr lang="ru-RU" b="1" dirty="0" smtClean="0">
                <a:effectLst/>
              </a:rPr>
              <a:t> ....</a:t>
            </a:r>
            <a:r>
              <a:rPr lang="ru-RU" dirty="0" smtClean="0">
                <a:effectLst/>
              </a:rPr>
              <a:t/>
            </a:r>
            <a:br>
              <a:rPr lang="ru-RU" dirty="0" smtClean="0">
                <a:effectLst/>
              </a:rPr>
            </a:br>
            <a:endParaRPr lang="en-GB" dirty="0"/>
          </a:p>
        </p:txBody>
      </p:sp>
      <p:sp>
        <p:nvSpPr>
          <p:cNvPr id="8" name="Content Placeholder 7"/>
          <p:cNvSpPr>
            <a:spLocks noGrp="1"/>
          </p:cNvSpPr>
          <p:nvPr>
            <p:ph idx="1"/>
          </p:nvPr>
        </p:nvSpPr>
        <p:spPr>
          <a:xfrm>
            <a:off x="1141412" y="2249487"/>
            <a:ext cx="9905999" cy="4396012"/>
          </a:xfrm>
        </p:spPr>
        <p:txBody>
          <a:bodyPr>
            <a:normAutofit fontScale="70000" lnSpcReduction="20000"/>
          </a:bodyPr>
          <a:lstStyle/>
          <a:p>
            <a:pPr algn="just"/>
            <a:r>
              <a:rPr lang="ru-RU" dirty="0" smtClean="0">
                <a:effectLst/>
              </a:rPr>
              <a:t> В общем, основное преимущество медиации состоит в ее почти универсальном характере. Практически каждый спор можно решить при помощи нее: </a:t>
            </a:r>
          </a:p>
          <a:p>
            <a:pPr algn="just"/>
            <a:r>
              <a:rPr lang="ru-RU" dirty="0" smtClean="0">
                <a:effectLst/>
              </a:rPr>
              <a:t>- В сфере споров между кредиторами и должниками, медиация может применяться, если есть претензии клиентов к банку в случае банкротства. </a:t>
            </a:r>
          </a:p>
          <a:p>
            <a:pPr algn="just"/>
            <a:r>
              <a:rPr lang="ru-RU" dirty="0" smtClean="0">
                <a:effectLst/>
              </a:rPr>
              <a:t>- В области бизнес-отношений, медиация работает успешно при спорах о недвижимости; о лицензионных соглашениях; о вопросах, связанные с ответственностью производителя; о соглашениях типа франчайзинг. </a:t>
            </a:r>
          </a:p>
          <a:p>
            <a:pPr algn="just"/>
            <a:r>
              <a:rPr lang="ru-RU" dirty="0" smtClean="0">
                <a:effectLst/>
              </a:rPr>
              <a:t>- Медиатор может помочь, если возник конфликт на рабочем месте; во внутриорганизационных вопросах; почти во всех вопросах, связанных со спорами по договорам; в конфликтах, связанные с интеллектуальной собственностью; в конфликтах в области строительства; в разрешении проблемы общих расходов между соседями; в торговых спорах; в спорах, связанные с профессиональной ответственностью; в партнёрских диспутах; в отношениях арендодатель-арендатор; в спорах о продукте; в спорах со страховыми компаниями; в спорах между больницами и пациентами. </a:t>
            </a:r>
          </a:p>
          <a:p>
            <a:endParaRPr lang="en-GB" dirty="0"/>
          </a:p>
        </p:txBody>
      </p:sp>
    </p:spTree>
    <p:extLst>
      <p:ext uri="{BB962C8B-B14F-4D97-AF65-F5344CB8AC3E}">
        <p14:creationId xmlns:p14="http://schemas.microsoft.com/office/powerpoint/2010/main" xmlns="" val="400649455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i="1" dirty="0" smtClean="0">
                <a:effectLst/>
              </a:rPr>
              <a:t>Когда применима медиация? </a:t>
            </a:r>
            <a:r>
              <a:rPr lang="ru-RU" b="1" dirty="0" smtClean="0">
                <a:effectLst/>
              </a:rPr>
              <a:t> </a:t>
            </a:r>
            <a:r>
              <a:rPr lang="ru-RU" dirty="0" smtClean="0">
                <a:effectLst/>
              </a:rPr>
              <a:t/>
            </a:r>
            <a:br>
              <a:rPr lang="ru-RU" dirty="0" smtClean="0">
                <a:effectLst/>
              </a:rPr>
            </a:br>
            <a:endParaRPr lang="en-GB" dirty="0"/>
          </a:p>
        </p:txBody>
      </p:sp>
      <p:sp>
        <p:nvSpPr>
          <p:cNvPr id="3" name="Content Placeholder 2"/>
          <p:cNvSpPr>
            <a:spLocks noGrp="1"/>
          </p:cNvSpPr>
          <p:nvPr>
            <p:ph idx="1"/>
          </p:nvPr>
        </p:nvSpPr>
        <p:spPr/>
        <p:txBody>
          <a:bodyPr>
            <a:normAutofit fontScale="77500" lnSpcReduction="20000"/>
          </a:bodyPr>
          <a:lstStyle/>
          <a:p>
            <a:r>
              <a:rPr lang="ru-RU" dirty="0" smtClean="0">
                <a:effectLst/>
              </a:rPr>
              <a:t>- Медиацию, как инструмент разрешения конфликтов, можно применять и к сфере личных отношений, как</a:t>
            </a:r>
            <a:r>
              <a:rPr lang="ru-RU" b="1" dirty="0" smtClean="0">
                <a:effectLst/>
              </a:rPr>
              <a:t> </a:t>
            </a:r>
            <a:r>
              <a:rPr lang="ru-RU" dirty="0" smtClean="0">
                <a:effectLst/>
              </a:rPr>
              <a:t>брак и развод; споры о наследстве; забота о детей и родительские права в случае развода; забота о престарелых; брачные договоры; споры о семейном бизнесе; конфликты, связанные с сохранением отходов грязных производств. </a:t>
            </a:r>
          </a:p>
          <a:p>
            <a:r>
              <a:rPr lang="ru-RU" dirty="0" smtClean="0">
                <a:effectLst/>
              </a:rPr>
              <a:t>Общественные и социальные отношения</a:t>
            </a:r>
            <a:r>
              <a:rPr lang="ru-RU" b="1" dirty="0" smtClean="0">
                <a:effectLst/>
              </a:rPr>
              <a:t> – </a:t>
            </a:r>
            <a:r>
              <a:rPr lang="ru-RU" dirty="0" smtClean="0">
                <a:effectLst/>
              </a:rPr>
              <a:t>тоже рабочая площадка для медиатора.</a:t>
            </a:r>
            <a:r>
              <a:rPr lang="ru-RU" b="1" dirty="0" smtClean="0">
                <a:effectLst/>
              </a:rPr>
              <a:t> </a:t>
            </a:r>
            <a:r>
              <a:rPr lang="ru-RU" dirty="0" smtClean="0">
                <a:effectLst/>
              </a:rPr>
              <a:t>Вопросы, связанные с загрязнением окружающей среды; дела общественной значимости; диспуты в случае инцидента или катастрофы; международные торговые споры; распределение ресурсов; дела, которые относятся к судебному разбирательству или арбитражу; диспуты, связанные с нанесением вреда собственности – во всем этом он может помочь. </a:t>
            </a:r>
            <a:endParaRPr lang="ru-RU" dirty="0">
              <a:effectLst/>
            </a:endParaRPr>
          </a:p>
        </p:txBody>
      </p:sp>
    </p:spTree>
    <p:extLst>
      <p:ext uri="{BB962C8B-B14F-4D97-AF65-F5344CB8AC3E}">
        <p14:creationId xmlns:p14="http://schemas.microsoft.com/office/powerpoint/2010/main" xmlns="" val="194309272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b="1" i="1" dirty="0" smtClean="0">
                <a:effectLst/>
              </a:rPr>
              <a:t>В каких случаях медиация не применима?</a:t>
            </a:r>
            <a:r>
              <a:rPr lang="ru-RU" dirty="0" smtClean="0">
                <a:effectLst/>
              </a:rPr>
              <a:t/>
            </a:r>
            <a:br>
              <a:rPr lang="ru-RU" dirty="0" smtClean="0">
                <a:effectLst/>
              </a:rPr>
            </a:br>
            <a:endParaRPr lang="en-GB" dirty="0"/>
          </a:p>
        </p:txBody>
      </p:sp>
      <p:sp>
        <p:nvSpPr>
          <p:cNvPr id="3" name="Content Placeholder 2"/>
          <p:cNvSpPr>
            <a:spLocks noGrp="1"/>
          </p:cNvSpPr>
          <p:nvPr>
            <p:ph idx="1"/>
          </p:nvPr>
        </p:nvSpPr>
        <p:spPr>
          <a:xfrm>
            <a:off x="1141412" y="2249487"/>
            <a:ext cx="9905999" cy="4396012"/>
          </a:xfrm>
        </p:spPr>
        <p:txBody>
          <a:bodyPr>
            <a:normAutofit fontScale="77500" lnSpcReduction="20000"/>
          </a:bodyPr>
          <a:lstStyle/>
          <a:p>
            <a:r>
              <a:rPr lang="ru-RU" dirty="0" smtClean="0">
                <a:effectLst/>
              </a:rPr>
              <a:t>Когда клиенту более выгодно судебное решение. Такое может требоваться из политических соображений, а тоже из-за того, что определенный вопрос может быть таким деликатным и таким противоречивым, что, по крайней мере, одна сторона не хочет принимать на себя обязанность добровольного участия в разрешении. </a:t>
            </a:r>
          </a:p>
          <a:p>
            <a:r>
              <a:rPr lang="ru-RU" dirty="0" smtClean="0">
                <a:effectLst/>
              </a:rPr>
              <a:t>Когда диспутанты и их адвокаты в состоянии уладить спор без медиатора. Очевидно, что если самостоятельные усилия могут привести к хорошему итогу, то никто не станет платить за услуги третьей стороны. </a:t>
            </a:r>
          </a:p>
          <a:p>
            <a:r>
              <a:rPr lang="ru-RU" dirty="0" smtClean="0">
                <a:effectLst/>
              </a:rPr>
              <a:t>Когда существует угроза от применения насилия (хотя некоторые медиаторы специально обучены работать в таких ситуациях).</a:t>
            </a:r>
          </a:p>
          <a:p>
            <a:r>
              <a:rPr lang="ru-RU" dirty="0" smtClean="0">
                <a:effectLst/>
              </a:rPr>
              <a:t>Не подлежат медиации и случаи, в которых одна сторона отсутствует и никто не уполномочен ее представлять</a:t>
            </a:r>
          </a:p>
          <a:p>
            <a:r>
              <a:rPr lang="ru-RU" dirty="0" smtClean="0">
                <a:effectLst/>
              </a:rPr>
              <a:t>Когда одна из сторон по своим соображениям не желает обратиться к медиатору. </a:t>
            </a:r>
          </a:p>
          <a:p>
            <a:endParaRPr lang="en-GB" dirty="0"/>
          </a:p>
        </p:txBody>
      </p:sp>
    </p:spTree>
    <p:extLst>
      <p:ext uri="{BB962C8B-B14F-4D97-AF65-F5344CB8AC3E}">
        <p14:creationId xmlns:p14="http://schemas.microsoft.com/office/powerpoint/2010/main" xmlns="" val="45057664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Ситуации, в которых медиация применима, но не рекомендуется:</a:t>
            </a:r>
            <a:endParaRPr lang="en-GB" dirty="0"/>
          </a:p>
        </p:txBody>
      </p:sp>
      <p:sp>
        <p:nvSpPr>
          <p:cNvPr id="3" name="Content Placeholder 2"/>
          <p:cNvSpPr>
            <a:spLocks noGrp="1"/>
          </p:cNvSpPr>
          <p:nvPr>
            <p:ph idx="1"/>
          </p:nvPr>
        </p:nvSpPr>
        <p:spPr/>
        <p:txBody>
          <a:bodyPr>
            <a:normAutofit fontScale="55000" lnSpcReduction="20000"/>
          </a:bodyPr>
          <a:lstStyle/>
          <a:p>
            <a:r>
              <a:rPr lang="ru-RU" dirty="0"/>
              <a:t> </a:t>
            </a:r>
            <a:r>
              <a:rPr lang="ru-RU" dirty="0" smtClean="0">
                <a:effectLst/>
              </a:rPr>
              <a:t>Когда одна из сторон не имеет компетенции вести переговоры. Если медиатор уверится в этом в ходе медиации, то он должен прекратить процесс. Даже присутствие адвоката не решает проблему, поскольку тогда адвокат должен сам себе дать ответ на вопрос: в какой степени его клиент понимает то, что происходит? </a:t>
            </a:r>
          </a:p>
          <a:p>
            <a:r>
              <a:rPr lang="ru-RU" dirty="0"/>
              <a:t>· </a:t>
            </a:r>
            <a:r>
              <a:rPr lang="ru-RU" dirty="0" smtClean="0">
                <a:effectLst/>
              </a:rPr>
              <a:t>Когда одна из сторон использует медиацию для того, чтобы отложить на время судебное разбирательство. </a:t>
            </a:r>
          </a:p>
          <a:p>
            <a:r>
              <a:rPr lang="ru-RU" dirty="0"/>
              <a:t>· </a:t>
            </a:r>
            <a:r>
              <a:rPr lang="ru-RU" dirty="0" smtClean="0">
                <a:effectLst/>
              </a:rPr>
              <a:t>Когда сторона стремится к установлению прецедента. Известно, что прецедент устанавливается только судебной практикой, а не медиацией. Однако, стороны должны понимать, что судебное разбирательство тоже не является гарантией для установления прецедента; в этом смысле судебный процесс, скорей всего, похож на азартную игру с неизвестным исходом. </a:t>
            </a:r>
          </a:p>
          <a:p>
            <a:r>
              <a:rPr lang="ru-RU" dirty="0"/>
              <a:t>· </a:t>
            </a:r>
            <a:r>
              <a:rPr lang="ru-RU" dirty="0" smtClean="0">
                <a:effectLst/>
              </a:rPr>
              <a:t>Когда одна сторона стремится к публичному утверждению своей правоты.</a:t>
            </a:r>
          </a:p>
          <a:p>
            <a:r>
              <a:rPr lang="ru-RU" dirty="0"/>
              <a:t>· </a:t>
            </a:r>
            <a:r>
              <a:rPr lang="ru-RU" dirty="0" smtClean="0">
                <a:effectLst/>
              </a:rPr>
              <a:t>Когда чья-то репутация находится под сомнением. Когда человек или институция хотят очистить свое имя, которое считают незаслуженно замаранным, они чаще всего прибегают к судебному разбирательству. </a:t>
            </a:r>
          </a:p>
          <a:p>
            <a:endParaRPr lang="en-GB" dirty="0"/>
          </a:p>
        </p:txBody>
      </p:sp>
    </p:spTree>
    <p:extLst>
      <p:ext uri="{BB962C8B-B14F-4D97-AF65-F5344CB8AC3E}">
        <p14:creationId xmlns:p14="http://schemas.microsoft.com/office/powerpoint/2010/main" xmlns="" val="415312393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dirty="0"/>
              <a:t>Ч</a:t>
            </a:r>
            <a:r>
              <a:rPr lang="bg-BG" dirty="0" smtClean="0"/>
              <a:t>ем медиация не </a:t>
            </a:r>
            <a:r>
              <a:rPr lang="bg-BG" dirty="0" smtClean="0"/>
              <a:t>является</a:t>
            </a:r>
            <a:r>
              <a:rPr lang="bg-BG" dirty="0" smtClean="0"/>
              <a:t>?</a:t>
            </a:r>
            <a:r>
              <a:rPr lang="bg-BG" dirty="0" smtClean="0"/>
              <a:t/>
            </a:r>
            <a:br>
              <a:rPr lang="bg-BG" dirty="0" smtClean="0"/>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408192807"/>
              </p:ext>
            </p:extLst>
          </p:nvPr>
        </p:nvGraphicFramePr>
        <p:xfrm>
          <a:off x="965916" y="1690689"/>
          <a:ext cx="10135673" cy="4715441"/>
        </p:xfrm>
        <a:graphic>
          <a:graphicData uri="http://schemas.openxmlformats.org/drawingml/2006/table">
            <a:tbl>
              <a:tblPr/>
              <a:tblGrid>
                <a:gridCol w="6505573"/>
                <a:gridCol w="3630100"/>
              </a:tblGrid>
              <a:tr h="422338">
                <a:tc>
                  <a:txBody>
                    <a:bodyPr/>
                    <a:lstStyle/>
                    <a:p>
                      <a:pPr algn="just"/>
                      <a:r>
                        <a:rPr lang="ru-RU" b="1" dirty="0">
                          <a:effectLst/>
                        </a:rPr>
                        <a:t>МЕДИАЦИЯ </a:t>
                      </a:r>
                      <a:endParaRPr lang="ru-RU"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ru-RU" b="1">
                          <a:effectLst/>
                        </a:rPr>
                        <a:t>ТЕРАПИЯ</a:t>
                      </a:r>
                      <a:endParaRPr lang="ru-RU">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48061E"/>
                      </a:solidFill>
                      <a:prstDash val="solid"/>
                      <a:round/>
                      <a:headEnd type="none" w="med" len="med"/>
                      <a:tailEnd type="none" w="med" len="med"/>
                    </a:lnR>
                    <a:lnT w="12700" cap="flat" cmpd="sng" algn="ctr">
                      <a:solidFill>
                        <a:srgbClr val="48061E"/>
                      </a:solidFill>
                      <a:prstDash val="solid"/>
                      <a:round/>
                      <a:headEnd type="none" w="med" len="med"/>
                      <a:tailEnd type="none" w="med" len="med"/>
                    </a:lnT>
                    <a:lnB w="12700" cap="flat" cmpd="sng" algn="ctr">
                      <a:solidFill>
                        <a:srgbClr val="48061E"/>
                      </a:solidFill>
                      <a:prstDash val="solid"/>
                      <a:round/>
                      <a:headEnd type="none" w="med" len="med"/>
                      <a:tailEnd type="none" w="med" len="med"/>
                    </a:lnB>
                    <a:solidFill>
                      <a:srgbClr val="FFFFFF"/>
                    </a:solidFill>
                  </a:tcPr>
                </a:tc>
              </a:tr>
              <a:tr h="844675">
                <a:tc>
                  <a:txBody>
                    <a:bodyPr/>
                    <a:lstStyle/>
                    <a:p>
                      <a:pPr algn="just"/>
                      <a:r>
                        <a:rPr lang="ru-RU" sz="2000" dirty="0">
                          <a:solidFill>
                            <a:schemeClr val="bg1"/>
                          </a:solidFill>
                          <a:effectLst/>
                        </a:rPr>
                        <a:t>Речь идет о межличностных конфликтах.</a:t>
                      </a:r>
                    </a:p>
                  </a:txBody>
                  <a:tcPr marL="68580" marR="68580" marT="0" marB="0">
                    <a:lnL w="12700" cap="flat" cmpd="sng" algn="ctr">
                      <a:solidFill>
                        <a:srgbClr val="E0971C"/>
                      </a:solidFill>
                      <a:prstDash val="solid"/>
                      <a:round/>
                      <a:headEnd type="none" w="med" len="med"/>
                      <a:tailEnd type="none" w="med" len="med"/>
                    </a:lnL>
                    <a:lnR w="12700" cap="flat" cmpd="sng" algn="ctr">
                      <a:solidFill>
                        <a:srgbClr val="E0971C"/>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E0971C"/>
                      </a:solidFill>
                      <a:prstDash val="solid"/>
                      <a:round/>
                      <a:headEnd type="none" w="med" len="med"/>
                      <a:tailEnd type="none" w="med" len="med"/>
                    </a:lnB>
                    <a:solidFill>
                      <a:srgbClr val="FFFFFF"/>
                    </a:solidFill>
                  </a:tcPr>
                </a:tc>
                <a:tc>
                  <a:txBody>
                    <a:bodyPr/>
                    <a:lstStyle/>
                    <a:p>
                      <a:pPr algn="just"/>
                      <a:r>
                        <a:rPr lang="ru-RU" sz="2000" dirty="0">
                          <a:solidFill>
                            <a:schemeClr val="bg1"/>
                          </a:solidFill>
                          <a:effectLst/>
                        </a:rPr>
                        <a:t>Речь идет о внутри-личностных конфликтах.</a:t>
                      </a:r>
                    </a:p>
                  </a:txBody>
                  <a:tcPr marL="68580" marR="68580" marT="0" marB="0">
                    <a:lnL w="12700" cap="flat" cmpd="sng" algn="ctr">
                      <a:solidFill>
                        <a:srgbClr val="E0971C"/>
                      </a:solidFill>
                      <a:prstDash val="solid"/>
                      <a:round/>
                      <a:headEnd type="none" w="med" len="med"/>
                      <a:tailEnd type="none" w="med" len="med"/>
                    </a:lnL>
                    <a:lnR w="12700" cap="flat" cmpd="sng" algn="ctr">
                      <a:solidFill>
                        <a:srgbClr val="60730B"/>
                      </a:solidFill>
                      <a:prstDash val="solid"/>
                      <a:round/>
                      <a:headEnd type="none" w="med" len="med"/>
                      <a:tailEnd type="none" w="med" len="med"/>
                    </a:lnR>
                    <a:lnT w="12700" cap="flat" cmpd="sng" algn="ctr">
                      <a:solidFill>
                        <a:srgbClr val="48061E"/>
                      </a:solidFill>
                      <a:prstDash val="solid"/>
                      <a:round/>
                      <a:headEnd type="none" w="med" len="med"/>
                      <a:tailEnd type="none" w="med" len="med"/>
                    </a:lnT>
                    <a:lnB w="12700" cap="flat" cmpd="sng" algn="ctr">
                      <a:solidFill>
                        <a:srgbClr val="60730B"/>
                      </a:solidFill>
                      <a:prstDash val="solid"/>
                      <a:round/>
                      <a:headEnd type="none" w="med" len="med"/>
                      <a:tailEnd type="none" w="med" len="med"/>
                    </a:lnB>
                    <a:solidFill>
                      <a:srgbClr val="FFFFFF"/>
                    </a:solidFill>
                  </a:tcPr>
                </a:tc>
              </a:tr>
              <a:tr h="1267014">
                <a:tc>
                  <a:txBody>
                    <a:bodyPr/>
                    <a:lstStyle/>
                    <a:p>
                      <a:pPr algn="just"/>
                      <a:r>
                        <a:rPr lang="ru-RU" sz="2000" dirty="0">
                          <a:solidFill>
                            <a:schemeClr val="bg1"/>
                          </a:solidFill>
                          <a:effectLst/>
                        </a:rPr>
                        <a:t>Вовлечены все участники конфликта (в том числе и группы).</a:t>
                      </a:r>
                    </a:p>
                  </a:txBody>
                  <a:tcPr marL="68580" marR="68580" marT="0" marB="0">
                    <a:lnL w="12700" cap="flat" cmpd="sng" algn="ctr">
                      <a:solidFill>
                        <a:srgbClr val="28981C"/>
                      </a:solidFill>
                      <a:prstDash val="solid"/>
                      <a:round/>
                      <a:headEnd type="none" w="med" len="med"/>
                      <a:tailEnd type="none" w="med" len="med"/>
                    </a:lnL>
                    <a:lnR w="12700" cap="flat" cmpd="sng" algn="ctr">
                      <a:solidFill>
                        <a:srgbClr val="28981C"/>
                      </a:solidFill>
                      <a:prstDash val="solid"/>
                      <a:round/>
                      <a:headEnd type="none" w="med" len="med"/>
                      <a:tailEnd type="none" w="med" len="med"/>
                    </a:lnR>
                    <a:lnT w="12700" cap="flat" cmpd="sng" algn="ctr">
                      <a:solidFill>
                        <a:srgbClr val="E0971C"/>
                      </a:solidFill>
                      <a:prstDash val="solid"/>
                      <a:round/>
                      <a:headEnd type="none" w="med" len="med"/>
                      <a:tailEnd type="none" w="med" len="med"/>
                    </a:lnT>
                    <a:lnB w="12700" cap="flat" cmpd="sng" algn="ctr">
                      <a:solidFill>
                        <a:srgbClr val="28981C"/>
                      </a:solidFill>
                      <a:prstDash val="solid"/>
                      <a:round/>
                      <a:headEnd type="none" w="med" len="med"/>
                      <a:tailEnd type="none" w="med" len="med"/>
                    </a:lnB>
                    <a:solidFill>
                      <a:srgbClr val="FFFFFF"/>
                    </a:solidFill>
                  </a:tcPr>
                </a:tc>
                <a:tc>
                  <a:txBody>
                    <a:bodyPr/>
                    <a:lstStyle/>
                    <a:p>
                      <a:pPr algn="just"/>
                      <a:r>
                        <a:rPr lang="ru-RU" sz="2000" dirty="0">
                          <a:solidFill>
                            <a:schemeClr val="bg1"/>
                          </a:solidFill>
                          <a:effectLst/>
                        </a:rPr>
                        <a:t>Как правило, терапевт работает только с одним лицом, хотя возможна и групповая терапия. </a:t>
                      </a:r>
                    </a:p>
                  </a:txBody>
                  <a:tcPr marL="68580" marR="68580" marT="0" marB="0">
                    <a:lnL w="12700" cap="flat" cmpd="sng" algn="ctr">
                      <a:solidFill>
                        <a:srgbClr val="28981C"/>
                      </a:solidFill>
                      <a:prstDash val="solid"/>
                      <a:round/>
                      <a:headEnd type="none" w="med" len="med"/>
                      <a:tailEnd type="none" w="med" len="med"/>
                    </a:lnL>
                    <a:lnR w="12700" cap="flat" cmpd="sng" algn="ctr">
                      <a:solidFill>
                        <a:srgbClr val="60730B"/>
                      </a:solidFill>
                      <a:prstDash val="solid"/>
                      <a:round/>
                      <a:headEnd type="none" w="med" len="med"/>
                      <a:tailEnd type="none" w="med" len="med"/>
                    </a:lnR>
                    <a:lnT w="12700" cap="flat" cmpd="sng" algn="ctr">
                      <a:solidFill>
                        <a:srgbClr val="60730B"/>
                      </a:solidFill>
                      <a:prstDash val="solid"/>
                      <a:round/>
                      <a:headEnd type="none" w="med" len="med"/>
                      <a:tailEnd type="none" w="med" len="med"/>
                    </a:lnT>
                    <a:lnB w="12700" cap="flat" cmpd="sng" algn="ctr">
                      <a:solidFill>
                        <a:srgbClr val="60730B"/>
                      </a:solidFill>
                      <a:prstDash val="solid"/>
                      <a:round/>
                      <a:headEnd type="none" w="med" len="med"/>
                      <a:tailEnd type="none" w="med" len="med"/>
                    </a:lnB>
                    <a:solidFill>
                      <a:srgbClr val="FFFFFF"/>
                    </a:solidFill>
                  </a:tcPr>
                </a:tc>
              </a:tr>
              <a:tr h="1267014">
                <a:tc>
                  <a:txBody>
                    <a:bodyPr/>
                    <a:lstStyle/>
                    <a:p>
                      <a:pPr algn="just"/>
                      <a:r>
                        <a:rPr lang="ru-RU" sz="2000">
                          <a:solidFill>
                            <a:schemeClr val="bg1"/>
                          </a:solidFill>
                          <a:effectLst/>
                        </a:rPr>
                        <a:t>Рассматриваются различные причины конфликта, и это создает предпосылки его решить. </a:t>
                      </a:r>
                    </a:p>
                  </a:txBody>
                  <a:tcPr marL="68580" marR="68580" marT="0" marB="0">
                    <a:lnL w="12700" cap="flat" cmpd="sng" algn="ctr">
                      <a:solidFill>
                        <a:srgbClr val="E0971C"/>
                      </a:solidFill>
                      <a:prstDash val="solid"/>
                      <a:round/>
                      <a:headEnd type="none" w="med" len="med"/>
                      <a:tailEnd type="none" w="med" len="med"/>
                    </a:lnL>
                    <a:lnR w="12700" cap="flat" cmpd="sng" algn="ctr">
                      <a:solidFill>
                        <a:srgbClr val="E0971C"/>
                      </a:solidFill>
                      <a:prstDash val="solid"/>
                      <a:round/>
                      <a:headEnd type="none" w="med" len="med"/>
                      <a:tailEnd type="none" w="med" len="med"/>
                    </a:lnR>
                    <a:lnT w="12700" cap="flat" cmpd="sng" algn="ctr">
                      <a:solidFill>
                        <a:srgbClr val="28981C"/>
                      </a:solidFill>
                      <a:prstDash val="solid"/>
                      <a:round/>
                      <a:headEnd type="none" w="med" len="med"/>
                      <a:tailEnd type="none" w="med" len="med"/>
                    </a:lnT>
                    <a:lnB w="12700" cap="flat" cmpd="sng" algn="ctr">
                      <a:solidFill>
                        <a:srgbClr val="E0971C"/>
                      </a:solidFill>
                      <a:prstDash val="solid"/>
                      <a:round/>
                      <a:headEnd type="none" w="med" len="med"/>
                      <a:tailEnd type="none" w="med" len="med"/>
                    </a:lnB>
                    <a:solidFill>
                      <a:srgbClr val="FFFFFF"/>
                    </a:solidFill>
                  </a:tcPr>
                </a:tc>
                <a:tc>
                  <a:txBody>
                    <a:bodyPr/>
                    <a:lstStyle/>
                    <a:p>
                      <a:pPr algn="just"/>
                      <a:r>
                        <a:rPr lang="ru-RU" sz="2000" dirty="0">
                          <a:solidFill>
                            <a:schemeClr val="bg1"/>
                          </a:solidFill>
                          <a:effectLst/>
                        </a:rPr>
                        <a:t>Конфликт рассматривается как индикатор для существования более глубоких проблем.</a:t>
                      </a:r>
                    </a:p>
                  </a:txBody>
                  <a:tcPr marL="68580" marR="68580" marT="0" marB="0">
                    <a:lnL w="12700" cap="flat" cmpd="sng" algn="ctr">
                      <a:solidFill>
                        <a:srgbClr val="E0971C"/>
                      </a:solidFill>
                      <a:prstDash val="solid"/>
                      <a:round/>
                      <a:headEnd type="none" w="med" len="med"/>
                      <a:tailEnd type="none" w="med" len="med"/>
                    </a:lnL>
                    <a:lnR w="12700" cap="flat" cmpd="sng" algn="ctr">
                      <a:solidFill>
                        <a:srgbClr val="60730B"/>
                      </a:solidFill>
                      <a:prstDash val="solid"/>
                      <a:round/>
                      <a:headEnd type="none" w="med" len="med"/>
                      <a:tailEnd type="none" w="med" len="med"/>
                    </a:lnR>
                    <a:lnT w="12700" cap="flat" cmpd="sng" algn="ctr">
                      <a:solidFill>
                        <a:srgbClr val="60730B"/>
                      </a:solidFill>
                      <a:prstDash val="solid"/>
                      <a:round/>
                      <a:headEnd type="none" w="med" len="med"/>
                      <a:tailEnd type="none" w="med" len="med"/>
                    </a:lnT>
                    <a:lnB w="12700" cap="flat" cmpd="sng" algn="ctr">
                      <a:solidFill>
                        <a:srgbClr val="60730B"/>
                      </a:solidFill>
                      <a:prstDash val="solid"/>
                      <a:round/>
                      <a:headEnd type="none" w="med" len="med"/>
                      <a:tailEnd type="none" w="med" len="med"/>
                    </a:lnB>
                    <a:solidFill>
                      <a:srgbClr val="FFFFFF"/>
                    </a:solidFill>
                  </a:tcPr>
                </a:tc>
              </a:tr>
              <a:tr h="844675">
                <a:tc>
                  <a:txBody>
                    <a:bodyPr/>
                    <a:lstStyle/>
                    <a:p>
                      <a:pPr algn="just"/>
                      <a:r>
                        <a:rPr lang="ru-RU" sz="2000">
                          <a:solidFill>
                            <a:schemeClr val="bg1"/>
                          </a:solidFill>
                          <a:effectLst/>
                        </a:rPr>
                        <a:t>Цель состоит в разрешении актуальной проблемы.</a:t>
                      </a:r>
                    </a:p>
                  </a:txBody>
                  <a:tcPr marL="68580" marR="68580" marT="0" marB="0">
                    <a:lnL w="12700" cap="flat" cmpd="sng" algn="ctr">
                      <a:solidFill>
                        <a:srgbClr val="28981C"/>
                      </a:solidFill>
                      <a:prstDash val="solid"/>
                      <a:round/>
                      <a:headEnd type="none" w="med" len="med"/>
                      <a:tailEnd type="none" w="med" len="med"/>
                    </a:lnL>
                    <a:lnR w="12700" cap="flat" cmpd="sng" algn="ctr">
                      <a:solidFill>
                        <a:srgbClr val="28981C"/>
                      </a:solidFill>
                      <a:prstDash val="solid"/>
                      <a:round/>
                      <a:headEnd type="none" w="med" len="med"/>
                      <a:tailEnd type="none" w="med" len="med"/>
                    </a:lnR>
                    <a:lnT w="12700" cap="flat" cmpd="sng" algn="ctr">
                      <a:solidFill>
                        <a:srgbClr val="E0971C"/>
                      </a:solidFill>
                      <a:prstDash val="solid"/>
                      <a:round/>
                      <a:headEnd type="none" w="med" len="med"/>
                      <a:tailEnd type="none" w="med" len="med"/>
                    </a:lnT>
                    <a:lnB w="12700" cap="flat" cmpd="sng" algn="ctr">
                      <a:solidFill>
                        <a:srgbClr val="28981C"/>
                      </a:solidFill>
                      <a:prstDash val="solid"/>
                      <a:round/>
                      <a:headEnd type="none" w="med" len="med"/>
                      <a:tailEnd type="none" w="med" len="med"/>
                    </a:lnB>
                    <a:solidFill>
                      <a:srgbClr val="FFFFFF"/>
                    </a:solidFill>
                  </a:tcPr>
                </a:tc>
                <a:tc>
                  <a:txBody>
                    <a:bodyPr/>
                    <a:lstStyle/>
                    <a:p>
                      <a:pPr algn="just"/>
                      <a:r>
                        <a:rPr lang="ru-RU" sz="2000" dirty="0">
                          <a:solidFill>
                            <a:schemeClr val="bg1"/>
                          </a:solidFill>
                          <a:effectLst/>
                        </a:rPr>
                        <a:t>Цель – разрешение более глубоких личностных проблем. </a:t>
                      </a:r>
                    </a:p>
                  </a:txBody>
                  <a:tcPr marL="68580" marR="68580" marT="0" marB="0">
                    <a:lnL w="12700" cap="flat" cmpd="sng" algn="ctr">
                      <a:solidFill>
                        <a:srgbClr val="28981C"/>
                      </a:solidFill>
                      <a:prstDash val="solid"/>
                      <a:round/>
                      <a:headEnd type="none" w="med" len="med"/>
                      <a:tailEnd type="none" w="med" len="med"/>
                    </a:lnL>
                    <a:lnR w="12700" cap="flat" cmpd="sng" algn="ctr">
                      <a:solidFill>
                        <a:srgbClr val="E0F505"/>
                      </a:solidFill>
                      <a:prstDash val="solid"/>
                      <a:round/>
                      <a:headEnd type="none" w="med" len="med"/>
                      <a:tailEnd type="none" w="med" len="med"/>
                    </a:lnR>
                    <a:lnT w="12700" cap="flat" cmpd="sng" algn="ctr">
                      <a:solidFill>
                        <a:srgbClr val="60730B"/>
                      </a:solidFill>
                      <a:prstDash val="solid"/>
                      <a:round/>
                      <a:headEnd type="none" w="med" len="med"/>
                      <a:tailEnd type="none" w="med" len="med"/>
                    </a:lnT>
                    <a:lnB w="12700" cap="flat" cmpd="sng" algn="ctr">
                      <a:solidFill>
                        <a:srgbClr val="E0F505"/>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183168853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effectLst/>
              </a:rPr>
              <a:t>Медиация не является консультацией... </a:t>
            </a:r>
            <a:endParaRPr lang="en-GB" dirty="0"/>
          </a:p>
        </p:txBody>
      </p:sp>
      <p:sp>
        <p:nvSpPr>
          <p:cNvPr id="3" name="Content Placeholder 2"/>
          <p:cNvSpPr>
            <a:spLocks noGrp="1"/>
          </p:cNvSpPr>
          <p:nvPr>
            <p:ph idx="1"/>
          </p:nvPr>
        </p:nvSpPr>
        <p:spPr/>
        <p:txBody>
          <a:bodyPr>
            <a:normAutofit/>
          </a:bodyPr>
          <a:lstStyle/>
          <a:p>
            <a:r>
              <a:rPr lang="ru-RU" sz="3600" dirty="0" smtClean="0">
                <a:effectLst/>
              </a:rPr>
              <a:t>Медиатор не может давать клиентам советы или консультировать их как поступить в определенной ситуации.</a:t>
            </a:r>
            <a:endParaRPr lang="en-GB" sz="3600" dirty="0"/>
          </a:p>
        </p:txBody>
      </p:sp>
    </p:spTree>
    <p:extLst>
      <p:ext uri="{BB962C8B-B14F-4D97-AF65-F5344CB8AC3E}">
        <p14:creationId xmlns:p14="http://schemas.microsoft.com/office/powerpoint/2010/main" xmlns="" val="367669645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Медиация не является примирением. </a:t>
            </a:r>
            <a:endParaRPr lang="en-GB" dirty="0"/>
          </a:p>
        </p:txBody>
      </p:sp>
      <p:sp>
        <p:nvSpPr>
          <p:cNvPr id="3" name="Content Placeholder 2"/>
          <p:cNvSpPr>
            <a:spLocks noGrp="1"/>
          </p:cNvSpPr>
          <p:nvPr>
            <p:ph idx="1"/>
          </p:nvPr>
        </p:nvSpPr>
        <p:spPr/>
        <p:txBody>
          <a:bodyPr>
            <a:normAutofit/>
          </a:bodyPr>
          <a:lstStyle/>
          <a:p>
            <a:pPr algn="just"/>
            <a:r>
              <a:rPr lang="ru-RU" sz="3200" dirty="0" smtClean="0"/>
              <a:t>Примирение покоится на других ценностях и, кроме того, медиатор не может сыграть роль примирителя потому, что примиритель по определению не должен быть непременно нейтральным, каким должен быть медиатор. </a:t>
            </a:r>
            <a:endParaRPr lang="en-GB" sz="3200" dirty="0"/>
          </a:p>
        </p:txBody>
      </p:sp>
    </p:spTree>
    <p:extLst>
      <p:ext uri="{BB962C8B-B14F-4D97-AF65-F5344CB8AC3E}">
        <p14:creationId xmlns:p14="http://schemas.microsoft.com/office/powerpoint/2010/main" xmlns="" val="267317449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Медиация отличается от арбитража как процедурно, так и по своим целям. </a:t>
            </a:r>
            <a:endParaRPr lang="en-GB" dirty="0"/>
          </a:p>
        </p:txBody>
      </p:sp>
      <p:sp>
        <p:nvSpPr>
          <p:cNvPr id="3" name="Content Placeholder 2"/>
          <p:cNvSpPr>
            <a:spLocks noGrp="1"/>
          </p:cNvSpPr>
          <p:nvPr>
            <p:ph idx="1"/>
          </p:nvPr>
        </p:nvSpPr>
        <p:spPr/>
        <p:txBody>
          <a:bodyPr>
            <a:normAutofit/>
          </a:bodyPr>
          <a:lstStyle/>
          <a:p>
            <a:pPr algn="just"/>
            <a:r>
              <a:rPr lang="ru-RU" sz="2800" dirty="0" smtClean="0"/>
              <a:t>Арбитраж предполагает наличие арбитра, который – смотря на предварительные переговоры – может принимать обязательные или не обязательные решения после ознакомления с доказательствами и аргументами всех сторон. Медиатор этого не делает – он не может принимать решения за свих клиентов. </a:t>
            </a:r>
            <a:endParaRPr lang="en-GB" sz="2800" dirty="0"/>
          </a:p>
        </p:txBody>
      </p:sp>
    </p:spTree>
    <p:extLst>
      <p:ext uri="{BB962C8B-B14F-4D97-AF65-F5344CB8AC3E}">
        <p14:creationId xmlns:p14="http://schemas.microsoft.com/office/powerpoint/2010/main" xmlns="" val="266855548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Несколько определений медиации...</a:t>
            </a:r>
            <a:endParaRPr lang="en-GB" dirty="0"/>
          </a:p>
        </p:txBody>
      </p:sp>
      <p:sp>
        <p:nvSpPr>
          <p:cNvPr id="3" name="Content Placeholder 2"/>
          <p:cNvSpPr>
            <a:spLocks noGrp="1"/>
          </p:cNvSpPr>
          <p:nvPr>
            <p:ph idx="1"/>
          </p:nvPr>
        </p:nvSpPr>
        <p:spPr/>
        <p:txBody>
          <a:bodyPr>
            <a:normAutofit/>
          </a:bodyPr>
          <a:lstStyle/>
          <a:p>
            <a:r>
              <a:rPr lang="bg-BG" sz="4000" dirty="0" smtClean="0"/>
              <a:t>Академичные </a:t>
            </a:r>
            <a:r>
              <a:rPr lang="bg-BG" sz="4000" dirty="0" smtClean="0"/>
              <a:t>  </a:t>
            </a:r>
            <a:endParaRPr lang="bg-BG" sz="4000" dirty="0" smtClean="0"/>
          </a:p>
          <a:p>
            <a:r>
              <a:rPr lang="bg-BG" sz="4000" dirty="0" smtClean="0"/>
              <a:t>Институциональные </a:t>
            </a:r>
            <a:endParaRPr lang="en-GB" sz="4000" dirty="0"/>
          </a:p>
        </p:txBody>
      </p:sp>
    </p:spTree>
    <p:extLst>
      <p:ext uri="{BB962C8B-B14F-4D97-AF65-F5344CB8AC3E}">
        <p14:creationId xmlns:p14="http://schemas.microsoft.com/office/powerpoint/2010/main" xmlns="" val="419836234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UK Mediation</a:t>
            </a:r>
            <a:endParaRPr lang="en-GB" dirty="0"/>
          </a:p>
        </p:txBody>
      </p:sp>
      <p:sp>
        <p:nvSpPr>
          <p:cNvPr id="3" name="Content Placeholder 2"/>
          <p:cNvSpPr>
            <a:spLocks noGrp="1"/>
          </p:cNvSpPr>
          <p:nvPr>
            <p:ph idx="1"/>
          </p:nvPr>
        </p:nvSpPr>
        <p:spPr/>
        <p:txBody>
          <a:bodyPr>
            <a:normAutofit lnSpcReduction="10000"/>
          </a:bodyPr>
          <a:lstStyle/>
          <a:p>
            <a:pPr algn="just"/>
            <a:r>
              <a:rPr lang="ru-RU" sz="2800" dirty="0" smtClean="0"/>
              <a:t>«Медиация есть процесс, через который беспристрастная третья сторона помогает двум (или больше диспутантам) работать вместе, чтобы разрешить конфликт. Диспутанты, а не медиатор, определяют условия любого достигнутого соглашения. Медиация обычно сосредоточивается на будущем, а не на прошлом поведении».</a:t>
            </a:r>
            <a:endParaRPr lang="en-GB" sz="2800" dirty="0"/>
          </a:p>
        </p:txBody>
      </p:sp>
    </p:spTree>
    <p:extLst>
      <p:ext uri="{BB962C8B-B14F-4D97-AF65-F5344CB8AC3E}">
        <p14:creationId xmlns:p14="http://schemas.microsoft.com/office/powerpoint/2010/main" xmlns="" val="110355972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ru-RU" dirty="0"/>
              <a:t>Несколько определений медиации...</a:t>
            </a:r>
            <a:endParaRPr lang="en-GB" dirty="0"/>
          </a:p>
        </p:txBody>
      </p:sp>
      <p:sp>
        <p:nvSpPr>
          <p:cNvPr id="5" name="Content Placeholder 4"/>
          <p:cNvSpPr>
            <a:spLocks noGrp="1"/>
          </p:cNvSpPr>
          <p:nvPr>
            <p:ph sz="half" idx="1"/>
          </p:nvPr>
        </p:nvSpPr>
        <p:spPr/>
        <p:txBody>
          <a:bodyPr>
            <a:normAutofit fontScale="85000" lnSpcReduction="20000"/>
          </a:bodyPr>
          <a:lstStyle/>
          <a:p>
            <a:pPr algn="just"/>
            <a:r>
              <a:rPr lang="ru-RU" dirty="0" smtClean="0">
                <a:effectLst/>
              </a:rPr>
              <a:t>«В отличие от судебного разбирательства, арбитража, или переговоров, которые можем охарактеризовать, как двойственные ситуации, медиация является треугольником. Она обязательно предполагает существование третьего лица, абсолютно независимого от протагонистов и антагонистов. Посредник не имеет власти. Он должен уважать свободу».</a:t>
            </a:r>
          </a:p>
          <a:p>
            <a:endParaRPr lang="en-GB" dirty="0"/>
          </a:p>
        </p:txBody>
      </p:sp>
      <p:sp>
        <p:nvSpPr>
          <p:cNvPr id="6" name="Content Placeholder 5"/>
          <p:cNvSpPr>
            <a:spLocks noGrp="1"/>
          </p:cNvSpPr>
          <p:nvPr>
            <p:ph sz="half" idx="2"/>
          </p:nvPr>
        </p:nvSpPr>
        <p:spPr/>
        <p:txBody>
          <a:bodyPr>
            <a:normAutofit fontScale="85000" lnSpcReduction="20000"/>
          </a:bodyPr>
          <a:lstStyle/>
          <a:p>
            <a:pPr algn="just"/>
            <a:r>
              <a:rPr lang="ru-RU" dirty="0" smtClean="0">
                <a:effectLst/>
              </a:rPr>
              <a:t>«</a:t>
            </a:r>
            <a:r>
              <a:rPr lang="ru-RU" dirty="0" smtClean="0"/>
              <a:t>Медиация, это вмешательство в диспут третьей стороной, которая приемлема для всех; третья сторона нейтральна, не имеет право принимать решения и желает помочь сторонам достичь взаимно-приемлемый выход». </a:t>
            </a:r>
            <a:endParaRPr lang="en-GB" dirty="0"/>
          </a:p>
        </p:txBody>
      </p:sp>
    </p:spTree>
    <p:extLst>
      <p:ext uri="{BB962C8B-B14F-4D97-AF65-F5344CB8AC3E}">
        <p14:creationId xmlns:p14="http://schemas.microsoft.com/office/powerpoint/2010/main" xmlns="" val="95493484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TC104033919[[fn=Circuit]]</Template>
  <TotalTime>49</TotalTime>
  <Words>1230</Words>
  <Application>Microsoft Office PowerPoint</Application>
  <PresentationFormat>Произвольный</PresentationFormat>
  <Paragraphs>121</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Circuit</vt:lpstr>
      <vt:lpstr>Понятие медиации </vt:lpstr>
      <vt:lpstr>Короткое обозрение нашей лекции </vt:lpstr>
      <vt:lpstr>Чем медиация не является? </vt:lpstr>
      <vt:lpstr>Медиация не является консультацией... </vt:lpstr>
      <vt:lpstr>Медиация не является примирением. </vt:lpstr>
      <vt:lpstr>Медиация отличается от арбитража как процедурно, так и по своим целям. </vt:lpstr>
      <vt:lpstr>Несколько определений медиации...</vt:lpstr>
      <vt:lpstr>UK Mediation</vt:lpstr>
      <vt:lpstr>Несколько определений медиации...</vt:lpstr>
      <vt:lpstr>Несколько определений медиации...</vt:lpstr>
      <vt:lpstr>Несколько определений медиации...</vt:lpstr>
      <vt:lpstr>Несколько определений медиации...</vt:lpstr>
      <vt:lpstr>Основные характеристики медиации:</vt:lpstr>
      <vt:lpstr>Преимущества медиации по сравнения с судебным разбирательством....</vt:lpstr>
      <vt:lpstr>Преимущества медиации по сравнения с судебным разбирательством....</vt:lpstr>
      <vt:lpstr>Преимущества медиации по сравнения с судебным разбирательством....</vt:lpstr>
      <vt:lpstr>Преимущества медиации по сравнения с судебным разбирательством....</vt:lpstr>
      <vt:lpstr>Преимущества медиации по сравнения с судебным разбирательством....</vt:lpstr>
      <vt:lpstr>Преимущества медиации по сравнения с судебным разбирательством....</vt:lpstr>
      <vt:lpstr>Преимущества медиации по сравнения с судебным разбирательством....</vt:lpstr>
      <vt:lpstr>Преимущества медиации по сравнения с судебным разбирательством....</vt:lpstr>
      <vt:lpstr>Преимущества медиации по сравнения с судебным разбирательством....</vt:lpstr>
      <vt:lpstr>Информация </vt:lpstr>
      <vt:lpstr>Когда применима медиация?  .... </vt:lpstr>
      <vt:lpstr>Когда применима медиация?   </vt:lpstr>
      <vt:lpstr>В каких случаях медиация не применима? </vt:lpstr>
      <vt:lpstr>Ситуации, в которых медиация применима, но не рекомендуется:</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Понятие медиации</dc:title>
  <dc:creator>Tanya</dc:creator>
  <cp:lastModifiedBy>User</cp:lastModifiedBy>
  <cp:revision>7</cp:revision>
  <dcterms:created xsi:type="dcterms:W3CDTF">2014-02-09T11:07:50Z</dcterms:created>
  <dcterms:modified xsi:type="dcterms:W3CDTF">2015-09-02T06:41:17Z</dcterms:modified>
</cp:coreProperties>
</file>