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562118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019629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807365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223402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3984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094875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02729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29558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76497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814436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85963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8DE74DC-8E16-4B3D-B6F7-B31EBE35AFEC}" type="datetimeFigureOut">
              <a:rPr lang="en-GB" smtClean="0"/>
              <a:pPr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E0457CC-9398-48BD-BF63-C1332BC5F7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463880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Принципы </a:t>
            </a:r>
            <a:r>
              <a:rPr lang="bg-BG" dirty="0" smtClean="0"/>
              <a:t>медиации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Проф. </a:t>
            </a:r>
            <a:r>
              <a:rPr lang="bg-BG" dirty="0" smtClean="0"/>
              <a:t>дпн  </a:t>
            </a:r>
            <a:r>
              <a:rPr lang="bg-BG" dirty="0" smtClean="0"/>
              <a:t>Татяна Дронзина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541998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Ориентация на </a:t>
            </a:r>
            <a:r>
              <a:rPr lang="bg-BG" dirty="0" smtClean="0"/>
              <a:t>будущее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Медиация, как процесс, ориентирована на будущее. </a:t>
            </a: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dirty="0"/>
              <a:t>не может воздать справедливость за прошлые несчастья, преступления или закононарушения, как это может сделать закон. </a:t>
            </a:r>
            <a:endParaRPr lang="ru-RU" dirty="0" smtClean="0"/>
          </a:p>
          <a:p>
            <a:r>
              <a:rPr lang="ru-RU" dirty="0" smtClean="0"/>
              <a:t>Прошлым </a:t>
            </a:r>
            <a:r>
              <a:rPr lang="ru-RU" dirty="0"/>
              <a:t>может заниматься юрист, который будет устанавливать: кто виноват, а кто – невинен, или терапевт, который должен помочь своему клиенту разобраться в своем прошлом, чтобы решить свои нынешние проблемы. </a:t>
            </a:r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и все вопросы медиатора ориентированы, скорее всего, на будущее. </a:t>
            </a:r>
            <a:endParaRPr lang="ru-RU" dirty="0" smtClean="0"/>
          </a:p>
          <a:p>
            <a:r>
              <a:rPr lang="ru-RU" dirty="0" smtClean="0"/>
              <a:t>Он </a:t>
            </a:r>
            <a:r>
              <a:rPr lang="ru-RU" dirty="0"/>
              <a:t>должен формировать у своих клиентов понимание, что медиация не в состояние влиять на прошлое, то, что было – уже не вернуть. </a:t>
            </a:r>
            <a:endParaRPr lang="ru-RU" dirty="0" smtClean="0"/>
          </a:p>
          <a:p>
            <a:r>
              <a:rPr lang="ru-RU" dirty="0" smtClean="0"/>
              <a:t>Индивид </a:t>
            </a:r>
            <a:r>
              <a:rPr lang="ru-RU" dirty="0"/>
              <a:t>или группа не могут изменить прошлое. </a:t>
            </a:r>
            <a:endParaRPr lang="ru-RU" dirty="0" smtClean="0"/>
          </a:p>
          <a:p>
            <a:r>
              <a:rPr lang="ru-RU" dirty="0" smtClean="0"/>
              <a:t>Но </a:t>
            </a:r>
            <a:r>
              <a:rPr lang="ru-RU" dirty="0"/>
              <a:t>они могут изменить будущее. Они могут совместно построить его и сделать его таким, каким они договорятся. Поэтому, как часто говорится, медиатор может работать только в будущем времени.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1677166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Ориентация на решение и соглашение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отличие от некоторых других инструментов разрешения конфликта, медиация не сосредотачивается на прошлом, на позиции или на вину. </a:t>
            </a: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dirty="0"/>
              <a:t>ставит ударение не на проблему, а на решение, и не просто на решение, а на такое решение, которое удовлетворяет всех.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том смысле, медиация есть процесс, в котором нет проигравших. </a:t>
            </a:r>
            <a:endParaRPr lang="ru-RU" dirty="0" smtClean="0"/>
          </a:p>
          <a:p>
            <a:r>
              <a:rPr lang="ru-RU" dirty="0" smtClean="0"/>
              <a:t>Медиация </a:t>
            </a:r>
            <a:r>
              <a:rPr lang="ru-RU" dirty="0"/>
              <a:t>акцентирует на то решение, которое может быть достигнуто в данном контексте, в том смысле, что она дает довольно реалистичный взгляд на будущее. </a:t>
            </a:r>
            <a:endParaRPr lang="ru-RU" dirty="0" smtClean="0"/>
          </a:p>
          <a:p>
            <a:r>
              <a:rPr lang="ru-RU" dirty="0" smtClean="0"/>
              <a:t>Одним </a:t>
            </a:r>
            <a:r>
              <a:rPr lang="ru-RU" dirty="0"/>
              <a:t>словом, медиация – это процесс о том, что люди хотят, а не о том, чего не хотят.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51327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Ориентация на решение и соглашение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отличие от некоторых других инструментов разрешения конфликта, медиация не сосредотачивается на прошлом, на позиции или на вину. </a:t>
            </a:r>
            <a:endParaRPr lang="ru-RU" dirty="0" smtClean="0"/>
          </a:p>
          <a:p>
            <a:r>
              <a:rPr lang="ru-RU" dirty="0" smtClean="0"/>
              <a:t>Она </a:t>
            </a:r>
            <a:r>
              <a:rPr lang="ru-RU" dirty="0"/>
              <a:t>ставит ударение не на проблему, а на решение, и не просто на решение, а на такое решение, которое удовлетворяет всех.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том смысле, медиация есть процесс, в котором нет проигравших. </a:t>
            </a:r>
            <a:endParaRPr lang="ru-RU" dirty="0" smtClean="0"/>
          </a:p>
          <a:p>
            <a:r>
              <a:rPr lang="ru-RU" dirty="0" smtClean="0"/>
              <a:t>Медиация </a:t>
            </a:r>
            <a:r>
              <a:rPr lang="ru-RU" dirty="0"/>
              <a:t>акцентирует на то решение, которое может быть достигнуто в данном контексте, в том смысле, что она дает довольно реалистичный взгляд на будущее. </a:t>
            </a:r>
            <a:endParaRPr lang="ru-RU" dirty="0" smtClean="0"/>
          </a:p>
          <a:p>
            <a:r>
              <a:rPr lang="ru-RU" dirty="0" smtClean="0"/>
              <a:t>Одним </a:t>
            </a:r>
            <a:r>
              <a:rPr lang="ru-RU" dirty="0"/>
              <a:t>словом, медиация – это процесс о том, что люди хотят, а не о том, чего не хотят.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288674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Стороны </a:t>
            </a:r>
            <a:r>
              <a:rPr lang="bg-BG" dirty="0"/>
              <a:t>сами </a:t>
            </a:r>
            <a:r>
              <a:rPr lang="bg-BG" dirty="0" smtClean="0"/>
              <a:t>предлагают </a:t>
            </a:r>
            <a:r>
              <a:rPr lang="bg-BG" dirty="0"/>
              <a:t>решение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Уникальность медиации состоит в том, что это единственный метод с вмешательством третьей стороны, при котором стратегия управления конфликтом и принятие решений остается за сторонами, и происходит без какого-то прессинга со стороны внешних влияний.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88298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Индивидуализация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Разрешение данного случая в суде происходит на основе тех стандартов справедливости, которые установил закон. </a:t>
            </a:r>
            <a:endParaRPr lang="ru-RU" dirty="0" smtClean="0"/>
          </a:p>
          <a:p>
            <a:r>
              <a:rPr lang="ru-RU" dirty="0" smtClean="0"/>
              <a:t>Разрешение </a:t>
            </a:r>
            <a:r>
              <a:rPr lang="ru-RU" dirty="0"/>
              <a:t>конфликта в медиации тоже происходит на основе стандартов справедливости, только те, кто задают эти стандарт – это сами клиенты. </a:t>
            </a:r>
            <a:endParaRPr lang="ru-RU" dirty="0" smtClean="0"/>
          </a:p>
          <a:p>
            <a:r>
              <a:rPr lang="ru-RU" dirty="0" smtClean="0"/>
              <a:t>Принцип </a:t>
            </a:r>
            <a:r>
              <a:rPr lang="ru-RU" dirty="0"/>
              <a:t>индивидуализации проявляется в том, что медиация позволяет нам найти решения, которые принимают во внимание нужды индивида и в этом процессе каждый получает то, что ему нужно.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374714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Добрая </a:t>
            </a:r>
            <a:r>
              <a:rPr lang="bg-BG" dirty="0"/>
              <a:t>вера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Принцип доброй веры в медиации означает уверенность, что клиенты используют процесс с намерениями достичь решения, а не в спекулятивных целях, как, например, отложить судебное разбирательство и др.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06499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Основные принципы</a:t>
            </a:r>
            <a:r>
              <a:rPr lang="bg-BG" dirty="0" smtClean="0"/>
              <a:t> </a:t>
            </a:r>
            <a:r>
              <a:rPr lang="bg-BG" dirty="0" smtClean="0"/>
              <a:t>медиации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добровольность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smtClean="0"/>
              <a:t>нейтральность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smtClean="0"/>
              <a:t>беспристрастность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smtClean="0"/>
              <a:t>конфиденциальность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smtClean="0"/>
              <a:t>автономность </a:t>
            </a:r>
            <a:r>
              <a:rPr lang="ru-RU" sz="2400" dirty="0"/>
              <a:t>воли</a:t>
            </a:r>
            <a:r>
              <a:rPr lang="ru-RU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204141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дополнительные принципы медиации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профессионализм</a:t>
            </a:r>
            <a:r>
              <a:rPr lang="ru-RU" dirty="0"/>
              <a:t>,</a:t>
            </a:r>
          </a:p>
          <a:p>
            <a:endParaRPr lang="ru-RU" dirty="0"/>
          </a:p>
          <a:p>
            <a:r>
              <a:rPr lang="ru-RU" dirty="0" smtClean="0"/>
              <a:t>ориентация </a:t>
            </a:r>
            <a:r>
              <a:rPr lang="ru-RU" dirty="0"/>
              <a:t>на будущее,</a:t>
            </a:r>
          </a:p>
          <a:p>
            <a:endParaRPr lang="ru-RU" dirty="0"/>
          </a:p>
          <a:p>
            <a:r>
              <a:rPr lang="ru-RU" dirty="0" smtClean="0"/>
              <a:t>ориентация </a:t>
            </a:r>
            <a:r>
              <a:rPr lang="ru-RU" dirty="0"/>
              <a:t>на решение,</a:t>
            </a:r>
          </a:p>
          <a:p>
            <a:endParaRPr lang="ru-RU" dirty="0"/>
          </a:p>
          <a:p>
            <a:r>
              <a:rPr lang="ru-RU" dirty="0" smtClean="0"/>
              <a:t>стороны </a:t>
            </a:r>
            <a:r>
              <a:rPr lang="ru-RU" dirty="0"/>
              <a:t>сами предлагают решение,</a:t>
            </a:r>
          </a:p>
          <a:p>
            <a:endParaRPr lang="ru-RU" dirty="0"/>
          </a:p>
          <a:p>
            <a:r>
              <a:rPr lang="ru-RU" dirty="0" smtClean="0"/>
              <a:t>индивидуализация</a:t>
            </a:r>
            <a:r>
              <a:rPr lang="ru-RU" dirty="0"/>
              <a:t>,</a:t>
            </a:r>
          </a:p>
          <a:p>
            <a:endParaRPr lang="ru-RU" dirty="0"/>
          </a:p>
          <a:p>
            <a:r>
              <a:rPr lang="ru-RU" dirty="0" smtClean="0"/>
              <a:t>“</a:t>
            </a:r>
            <a:r>
              <a:rPr lang="ru-RU" dirty="0"/>
              <a:t>добрая вера”.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578325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Добровольность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530788"/>
          </a:xfrm>
        </p:spPr>
        <p:txBody>
          <a:bodyPr>
            <a:normAutofit/>
          </a:bodyPr>
          <a:lstStyle/>
          <a:p>
            <a:r>
              <a:rPr lang="ru-RU" dirty="0"/>
              <a:t>Чтобы медиация работала, все стороны должны принять добровольное участие в ней. </a:t>
            </a:r>
            <a:endParaRPr lang="ru-RU" dirty="0" smtClean="0"/>
          </a:p>
          <a:p>
            <a:r>
              <a:rPr lang="ru-RU" dirty="0" smtClean="0"/>
              <a:t>Медиатор </a:t>
            </a:r>
            <a:r>
              <a:rPr lang="ru-RU" dirty="0"/>
              <a:t>может структурировать и способствовать процессу, но решение и индивидуальное соглашение остаются за сторонами.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/>
              <a:t>определению, медиация предполагает добровольное согласие участвовать в диалоге, говорить и слушать, что понять проблемы и нужды другой стороны или сторон, участвовать в поиске решения.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любой момент любая сторона, в том числе и медиатор, могут отказаться от участия, и никто не может их обязать вернуться обратно</a:t>
            </a:r>
            <a:r>
              <a:rPr lang="bg-BG" dirty="0"/>
              <a:t> </a:t>
            </a:r>
            <a:r>
              <a:rPr lang="bg-BG" dirty="0" smtClean="0"/>
              <a:t>если </a:t>
            </a:r>
            <a:r>
              <a:rPr lang="bg-BG" dirty="0"/>
              <a:t>сами этого не захотят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Соглашение</a:t>
            </a:r>
            <a:r>
              <a:rPr lang="ru-RU" dirty="0"/>
              <a:t>, если до такого дойдет, выполняется добровольно, так как у медиатора нет таких ресурсов, чтобы заставить стороны соблюдать его.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41234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Беспристрастность </a:t>
            </a:r>
            <a:r>
              <a:rPr lang="bg-BG" dirty="0"/>
              <a:t>и </a:t>
            </a:r>
            <a:r>
              <a:rPr lang="bg-BG" dirty="0" smtClean="0"/>
              <a:t>нейтральность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обратимся к Oxford Dictionary, увидим, что „нейтральный“ означает „не поддерживающий и не принадлежащий ни к одной стороне в споре или войне</a:t>
            </a:r>
            <a:r>
              <a:rPr lang="ru-RU" dirty="0" smtClean="0"/>
              <a:t>“</a:t>
            </a:r>
          </a:p>
          <a:p>
            <a:r>
              <a:rPr lang="ru-RU" dirty="0"/>
              <a:t>„Беспристрастный“, в свою очередь, определяется как „справедливый или нейтральный, такой, который не предпочитает одного другому“.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435329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Конфиденциальность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процессе медиации участники делятся своими воспоминаниями, ожиданиями, впечатлениями, восприятиями, мыслями и намерениями. </a:t>
            </a:r>
            <a:endParaRPr lang="ru-RU" dirty="0" smtClean="0"/>
          </a:p>
          <a:p>
            <a:r>
              <a:rPr lang="ru-RU" dirty="0" smtClean="0"/>
              <a:t>Чтоб </a:t>
            </a:r>
            <a:r>
              <a:rPr lang="ru-RU" dirty="0"/>
              <a:t>они были честными, им нужна уверенность, что сказанное не станет публичным достоянием без их личного разрешения. </a:t>
            </a:r>
            <a:endParaRPr lang="ru-RU" dirty="0" smtClean="0"/>
          </a:p>
          <a:p>
            <a:r>
              <a:rPr lang="ru-RU" dirty="0" smtClean="0"/>
              <a:t>Поэтому</a:t>
            </a:r>
            <a:r>
              <a:rPr lang="ru-RU" dirty="0"/>
              <a:t>, даже когда организация платит за работу медиатора – например, школьного медиатора или медиатора на рабочем месте, - ее руководители не могут ожидать, что получат полную информацию о процессе. </a:t>
            </a:r>
            <a:endParaRPr lang="ru-RU" dirty="0" smtClean="0"/>
          </a:p>
          <a:p>
            <a:r>
              <a:rPr lang="ru-RU" dirty="0" smtClean="0"/>
              <a:t>То</a:t>
            </a:r>
            <a:r>
              <a:rPr lang="ru-RU" dirty="0"/>
              <a:t>, что они в праве получить – это соглашение, если оно зафиксировано в письменном виде, или информация о соглашении, если оно в устном виде. В самом начале работы медиатор должен предупредить участников, что одно из правил – не разглашать содержание разговоров вне рамок процесса.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90377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Законодательство и конфиденциальность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Законодательства почти всех стран, принимая во внимание характер медиации, защищают ее доверительный характер. </a:t>
            </a:r>
            <a:endParaRPr lang="ru-RU" dirty="0" smtClean="0"/>
          </a:p>
          <a:p>
            <a:r>
              <a:rPr lang="ru-RU" dirty="0" smtClean="0"/>
              <a:t>Так</a:t>
            </a:r>
            <a:r>
              <a:rPr lang="ru-RU" dirty="0"/>
              <a:t>, например, в ходе судебного процесса медиатор не может быть призванным как свидетель, а информация, полученная во время медиации, не может использоваться как доказательство в пользу одного или другого клиента. </a:t>
            </a:r>
            <a:endParaRPr lang="ru-RU" dirty="0" smtClean="0"/>
          </a:p>
          <a:p>
            <a:r>
              <a:rPr lang="ru-RU" dirty="0" smtClean="0"/>
              <a:t>Единственное</a:t>
            </a:r>
            <a:r>
              <a:rPr lang="ru-RU" dirty="0"/>
              <a:t>, что становиться публичным достоянием – это факт, что медиация состоялась и что она увенчалась успехом или претерпела неудачу.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457475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Автономность воли</a:t>
            </a:r>
            <a:r>
              <a:rPr lang="bg-BG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 </a:t>
            </a:r>
            <a:r>
              <a:rPr lang="ru-RU" dirty="0"/>
              <a:t>медиации могут участвовать только лица с автономной волей – то ест, такие, чья воля зависит только от них самих, а не от внешних агентов и факторов.</a:t>
            </a:r>
          </a:p>
          <a:p>
            <a:r>
              <a:rPr lang="ru-RU" dirty="0" smtClean="0"/>
              <a:t>Например</a:t>
            </a:r>
            <a:r>
              <a:rPr lang="ru-RU" dirty="0"/>
              <a:t>, в медиации не может участвовать лицо, которое находится в состоянии алкогольной зависимости, потому, что у него нет автономии воли в момент алкогольного опьянения. </a:t>
            </a:r>
            <a:endParaRPr lang="ru-RU" dirty="0" smtClean="0"/>
          </a:p>
          <a:p>
            <a:r>
              <a:rPr lang="ru-RU" dirty="0" smtClean="0"/>
              <a:t>Тоже </a:t>
            </a:r>
            <a:r>
              <a:rPr lang="ru-RU" dirty="0"/>
              <a:t>самое можно сказать и о лицах, которые зависимы от наркотиков или других лекарственных средств.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области интеркультурной медиации остается открытым вопрос: можно ли считать человека, который действует под влиянием традиции, стриктно определяющей роли, человеком с автономной волей?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382584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Профессионализм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69821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Один из важных принципов медиации как профессии – это то, чтобы она осуществлялась подготовленными медиаторами, которые специально обучены в стандартах и правилах профессии. </a:t>
            </a:r>
            <a:endParaRPr lang="ru-RU" dirty="0" smtClean="0"/>
          </a:p>
          <a:p>
            <a:r>
              <a:rPr lang="ru-RU" dirty="0" smtClean="0"/>
              <a:t>Означает </a:t>
            </a:r>
            <a:r>
              <a:rPr lang="ru-RU" dirty="0"/>
              <a:t>ли это, что медиаторы имеют монополию над медиацией? По моему мнению, негативный ответ очевиден. </a:t>
            </a:r>
            <a:endParaRPr lang="ru-RU" dirty="0" smtClean="0"/>
          </a:p>
          <a:p>
            <a:r>
              <a:rPr lang="ru-RU" dirty="0" smtClean="0"/>
              <a:t>Медиация </a:t>
            </a:r>
            <a:r>
              <a:rPr lang="ru-RU" dirty="0"/>
              <a:t>осуществлялась веками – и сегодня продолжает осуществляться - и неформальным образом. </a:t>
            </a:r>
            <a:endParaRPr lang="ru-RU" dirty="0" smtClean="0"/>
          </a:p>
          <a:p>
            <a:r>
              <a:rPr lang="ru-RU" dirty="0" smtClean="0"/>
              <a:t>Каждый </a:t>
            </a:r>
            <a:r>
              <a:rPr lang="ru-RU" dirty="0"/>
              <a:t>из нас ежедневно входит в роль медиатора, который помогает своим детям, своей семье или своим друзьям разрешить возникшие конфликты. </a:t>
            </a:r>
            <a:endParaRPr lang="ru-RU" dirty="0" smtClean="0"/>
          </a:p>
          <a:p>
            <a:r>
              <a:rPr lang="ru-RU" dirty="0" smtClean="0"/>
              <a:t>И </a:t>
            </a:r>
            <a:r>
              <a:rPr lang="ru-RU" dirty="0"/>
              <a:t>все равно это не делает нас профессиональными медиаторами. </a:t>
            </a:r>
            <a:endParaRPr lang="ru-RU" dirty="0" smtClean="0"/>
          </a:p>
          <a:p>
            <a:r>
              <a:rPr lang="ru-RU" dirty="0" smtClean="0"/>
              <a:t>Здесь </a:t>
            </a:r>
            <a:r>
              <a:rPr lang="ru-RU" dirty="0"/>
              <a:t>не будем больше останавливаться на этом вопросе, так как будет возможность подробнее поговорить о нем в последней лекции, которая посвящена обучению и сертификации медиаторов.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95255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25</TotalTime>
  <Words>1163</Words>
  <Application>Microsoft Office PowerPoint</Application>
  <PresentationFormat>Произвольный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Banded</vt:lpstr>
      <vt:lpstr>Принципы медиации</vt:lpstr>
      <vt:lpstr>Основные принципы медиации</vt:lpstr>
      <vt:lpstr>дополнительные принципы медиации</vt:lpstr>
      <vt:lpstr>Добровольность </vt:lpstr>
      <vt:lpstr>Беспристрастность и нейтральность </vt:lpstr>
      <vt:lpstr>Конфиденциальность </vt:lpstr>
      <vt:lpstr>Законодательство и конфиденциальность </vt:lpstr>
      <vt:lpstr>Автономность воли </vt:lpstr>
      <vt:lpstr>Профессионализм </vt:lpstr>
      <vt:lpstr>Ориентация на будущее </vt:lpstr>
      <vt:lpstr>Ориентация на решение и соглашение</vt:lpstr>
      <vt:lpstr>Ориентация на решение и соглашение</vt:lpstr>
      <vt:lpstr>Стороны сами предлагают решение</vt:lpstr>
      <vt:lpstr>Индивидуализация </vt:lpstr>
      <vt:lpstr>Добрая вера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медиации</dc:title>
  <dc:creator>Tanya</dc:creator>
  <cp:lastModifiedBy>User</cp:lastModifiedBy>
  <cp:revision>4</cp:revision>
  <dcterms:created xsi:type="dcterms:W3CDTF">2014-02-16T15:10:47Z</dcterms:created>
  <dcterms:modified xsi:type="dcterms:W3CDTF">2015-09-02T06:45:55Z</dcterms:modified>
</cp:coreProperties>
</file>